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1"/>
  </p:notesMasterIdLst>
  <p:handoutMasterIdLst>
    <p:handoutMasterId r:id="rId22"/>
  </p:handoutMasterIdLst>
  <p:sldIdLst>
    <p:sldId id="258" r:id="rId3"/>
    <p:sldId id="256" r:id="rId4"/>
    <p:sldId id="316" r:id="rId5"/>
    <p:sldId id="317" r:id="rId6"/>
    <p:sldId id="300" r:id="rId7"/>
    <p:sldId id="271" r:id="rId8"/>
    <p:sldId id="315" r:id="rId9"/>
    <p:sldId id="319" r:id="rId10"/>
    <p:sldId id="313" r:id="rId11"/>
    <p:sldId id="307" r:id="rId12"/>
    <p:sldId id="314" r:id="rId13"/>
    <p:sldId id="322" r:id="rId14"/>
    <p:sldId id="305" r:id="rId15"/>
    <p:sldId id="320" r:id="rId16"/>
    <p:sldId id="318" r:id="rId17"/>
    <p:sldId id="308" r:id="rId18"/>
    <p:sldId id="323" r:id="rId19"/>
    <p:sldId id="292" r:id="rId20"/>
  </p:sldIdLst>
  <p:sldSz cx="9144000" cy="6858000" type="screen4x3"/>
  <p:notesSz cx="7010400" cy="92964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iken, Katherine" initials="MK" lastIdx="18" clrIdx="0">
    <p:extLst/>
  </p:cmAuthor>
  <p:cmAuthor id="2" name="Loud, Suzanne (Wolcott)" initials="LS("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58" autoAdjust="0"/>
    <p:restoredTop sz="69716" autoAdjust="0"/>
  </p:normalViewPr>
  <p:slideViewPr>
    <p:cSldViewPr snapToGrid="0" snapToObjects="1">
      <p:cViewPr varScale="1">
        <p:scale>
          <a:sx n="42" d="100"/>
          <a:sy n="42" d="100"/>
        </p:scale>
        <p:origin x="150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0AF994A-7834-42AA-A398-2DD7030B95B9}" type="datetimeFigureOut">
              <a:rPr lang="en-US" smtClean="0"/>
              <a:t>3/8/2019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DD45626-F37F-4EED-975E-75E754C72D3F}" type="slidenum">
              <a:rPr lang="en-US" smtClean="0"/>
              <a:t>‹#›</a:t>
            </a:fld>
            <a:endParaRPr lang="en-US"/>
          </a:p>
        </p:txBody>
      </p:sp>
    </p:spTree>
    <p:extLst>
      <p:ext uri="{BB962C8B-B14F-4D97-AF65-F5344CB8AC3E}">
        <p14:creationId xmlns:p14="http://schemas.microsoft.com/office/powerpoint/2010/main" val="2517141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464977-B555-402B-8776-3FEE02248D14}" type="datetimeFigureOut">
              <a:rPr lang="en-US" smtClean="0"/>
              <a:t>3/8/2019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BF6798-350D-4725-9D72-73DC4FD8FB14}" type="slidenum">
              <a:rPr lang="en-US" smtClean="0"/>
              <a:t>‹#›</a:t>
            </a:fld>
            <a:endParaRPr lang="en-US"/>
          </a:p>
        </p:txBody>
      </p:sp>
    </p:spTree>
    <p:extLst>
      <p:ext uri="{BB962C8B-B14F-4D97-AF65-F5344CB8AC3E}">
        <p14:creationId xmlns:p14="http://schemas.microsoft.com/office/powerpoint/2010/main" val="109049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Melissa: Teaching to the Connecticut Arts Standards: Webinar Two. </a:t>
            </a:r>
            <a:r>
              <a:rPr lang="en-US" sz="1200" kern="1200" dirty="0">
                <a:solidFill>
                  <a:schemeClr val="tx1"/>
                </a:solidFill>
                <a:effectLst/>
                <a:latin typeface="+mn-lt"/>
                <a:ea typeface="+mn-ea"/>
                <a:cs typeface="+mn-cs"/>
              </a:rPr>
              <a:t>Thank you for joining on us on this recorded webinar that will provide districts important information pertaining to the incorporation of the Connecticut Arts Standards and the work of the model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1</a:t>
            </a:fld>
            <a:endParaRPr lang="en-US" dirty="0"/>
          </a:p>
        </p:txBody>
      </p:sp>
    </p:spTree>
    <p:extLst>
      <p:ext uri="{BB962C8B-B14F-4D97-AF65-F5344CB8AC3E}">
        <p14:creationId xmlns:p14="http://schemas.microsoft.com/office/powerpoint/2010/main" val="239788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a:t>
            </a:r>
          </a:p>
          <a:p>
            <a:r>
              <a:rPr lang="en-US" dirty="0"/>
              <a:t>Be specific</a:t>
            </a:r>
            <a:r>
              <a:rPr lang="en-US" baseline="0" dirty="0"/>
              <a:t> and really describe what student learning is expected to take place.  You can refer to the Glossary on the CSDE Website to see examples from Model Districts.  </a:t>
            </a:r>
          </a:p>
          <a:p>
            <a:r>
              <a:rPr lang="en-US" baseline="0" dirty="0"/>
              <a:t>The description should describe in a few sentences, what the unit and instruction would look like in the classroom.  This is an overview of the work to be done, rather than a detailed instructional plan or lesson plan.  </a:t>
            </a:r>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10</a:t>
            </a:fld>
            <a:endParaRPr lang="en-US" dirty="0"/>
          </a:p>
        </p:txBody>
      </p:sp>
    </p:spTree>
    <p:extLst>
      <p:ext uri="{BB962C8B-B14F-4D97-AF65-F5344CB8AC3E}">
        <p14:creationId xmlns:p14="http://schemas.microsoft.com/office/powerpoint/2010/main" val="359632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a:t>
            </a:r>
          </a:p>
          <a:p>
            <a:r>
              <a:rPr lang="en-US" dirty="0"/>
              <a:t>Please identify the standards that will DRIVE the unit….NOT just all the standards that FIT the unit.</a:t>
            </a:r>
            <a:r>
              <a:rPr lang="en-US" baseline="0" dirty="0"/>
              <a:t>   </a:t>
            </a:r>
            <a:r>
              <a:rPr lang="en-US" dirty="0"/>
              <a:t>It is important that at least 2 of the Artistic Processes are addressed, within your</a:t>
            </a:r>
            <a:r>
              <a:rPr lang="en-US" baseline="0" dirty="0"/>
              <a:t> unit plan, although</a:t>
            </a:r>
            <a:r>
              <a:rPr lang="en-US" dirty="0"/>
              <a:t> in order for students to be able to truly engage in the processes</a:t>
            </a:r>
            <a:r>
              <a:rPr lang="en-US" baseline="0" dirty="0"/>
              <a:t> and understand their relationship, </a:t>
            </a:r>
            <a:r>
              <a:rPr lang="en-US" dirty="0"/>
              <a:t>not all 4 processes should be included.</a:t>
            </a:r>
          </a:p>
          <a:p>
            <a:endParaRPr lang="en-US" dirty="0"/>
          </a:p>
          <a:p>
            <a:r>
              <a:rPr lang="en-US" dirty="0"/>
              <a:t>Click</a:t>
            </a:r>
            <a:r>
              <a:rPr lang="en-US" baseline="0" dirty="0"/>
              <a:t> on the</a:t>
            </a:r>
            <a:r>
              <a:rPr lang="en-US" dirty="0"/>
              <a:t> first link to the National Arts Standards,</a:t>
            </a:r>
            <a:r>
              <a:rPr lang="en-US" baseline="0" dirty="0"/>
              <a:t> to find the standards in all 5 arts disciplines (visual art, music, theater, dance, and media arts).  This site allows you to search by discipline, and can be sorted by grade level performance standards.   An alternative format of the music standards can be found by clicking on the </a:t>
            </a:r>
            <a:r>
              <a:rPr lang="en-US" baseline="0" dirty="0" err="1"/>
              <a:t>NafMe</a:t>
            </a:r>
            <a:r>
              <a:rPr lang="en-US" baseline="0" dirty="0"/>
              <a:t> link.</a:t>
            </a:r>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11</a:t>
            </a:fld>
            <a:endParaRPr lang="en-US" dirty="0"/>
          </a:p>
        </p:txBody>
      </p:sp>
    </p:spTree>
    <p:extLst>
      <p:ext uri="{BB962C8B-B14F-4D97-AF65-F5344CB8AC3E}">
        <p14:creationId xmlns:p14="http://schemas.microsoft.com/office/powerpoint/2010/main" val="46149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Cindy – This</a:t>
            </a:r>
            <a:r>
              <a:rPr lang="en-US" baseline="0" dirty="0"/>
              <a:t> example of a visual art unit for grade 2, was written as part of the CAST Model Unit project.  This is the template used by unit developers and can be found on the Connecticut State Department of Education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noted in the description of the unit, these students will be expected to respond to works of art and create their own work, using the element of value to effectively show changes in the landscape.  The grade level performance standards that will addressed in this unit include two within the CREATING process, and one within the CONNECTING process.  Remember to try to include standards that reflect two (or three) of the artistic processes.  </a:t>
            </a:r>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12</a:t>
            </a:fld>
            <a:endParaRPr lang="en-US"/>
          </a:p>
        </p:txBody>
      </p:sp>
    </p:spTree>
    <p:extLst>
      <p:ext uri="{BB962C8B-B14F-4D97-AF65-F5344CB8AC3E}">
        <p14:creationId xmlns:p14="http://schemas.microsoft.com/office/powerpoint/2010/main" val="251830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Cindy – This</a:t>
            </a:r>
            <a:r>
              <a:rPr lang="en-US" baseline="0" dirty="0"/>
              <a:t> 2</a:t>
            </a:r>
            <a:r>
              <a:rPr lang="en-US" baseline="30000" dirty="0"/>
              <a:t>nd</a:t>
            </a:r>
            <a:r>
              <a:rPr lang="en-US" baseline="0" dirty="0"/>
              <a:t> example of a unit written for Visual Art, is for a Grade 8 class, which focuses on responding to master works and developing original artwork that will communicate students’ personal ideas and experiences.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Suggested artists and styles are considered part of the common content learned within the district, but teachers have the freedom to introduce additional works by other artists, as well, to support their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performance standards addressed in this unit fall within the Creating and Responding processes.  The first creating standard listed (VA:CR1.1.8a) will focus on the planning part of the students’ work, including documenting through sketches, journaling or other forms of planning.  The 2</a:t>
            </a:r>
            <a:r>
              <a:rPr lang="en-US" baseline="30000" dirty="0"/>
              <a:t>nd</a:t>
            </a:r>
            <a:r>
              <a:rPr lang="en-US" baseline="0" dirty="0"/>
              <a:t> creating standard here (VA:CR1.2.8a) refers to collaborative investigation, which is one of the student experiences within the instruction of this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Responding standard used in this unit could be part of either a summative or formative assessment, a reflective response, or accomplished through ongoing dialog.  </a:t>
            </a:r>
          </a:p>
        </p:txBody>
      </p:sp>
      <p:sp>
        <p:nvSpPr>
          <p:cNvPr id="4" name="Slide Number Placeholder 3"/>
          <p:cNvSpPr>
            <a:spLocks noGrp="1"/>
          </p:cNvSpPr>
          <p:nvPr>
            <p:ph type="sldNum" sz="quarter" idx="10"/>
          </p:nvPr>
        </p:nvSpPr>
        <p:spPr/>
        <p:txBody>
          <a:bodyPr/>
          <a:lstStyle/>
          <a:p>
            <a:fld id="{3BBF6798-350D-4725-9D72-73DC4FD8FB14}" type="slidenum">
              <a:rPr lang="en-US" smtClean="0"/>
              <a:t>13</a:t>
            </a:fld>
            <a:endParaRPr lang="en-US"/>
          </a:p>
        </p:txBody>
      </p:sp>
    </p:spTree>
    <p:extLst>
      <p:ext uri="{BB962C8B-B14F-4D97-AF65-F5344CB8AC3E}">
        <p14:creationId xmlns:p14="http://schemas.microsoft.com/office/powerpoint/2010/main" val="224266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Angela: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unit was developed collaboratively by 2 general music teachers from the Glastonbury Public School District.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teachers focused on developing rhythmic compositions.  The unit connects to the Glastonbury Grade 2 music Curriculum.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Students are ready to begin this unit when they have shown proficiency in speaking, decoding, improvising, reading, and writing with quarter notes, eighth notes, and quarter rests. Students are practicing half note and will demonstrate proficiency in the composition and performance of this unit. Prior to this unit, the job of a composer was defined and lessons consistently integrated composer spotlights. Students studied selections of programmed music through listening maps, movement, play-</a:t>
            </a:r>
            <a:r>
              <a:rPr lang="en-US" sz="1200" b="0" i="0" kern="1200" dirty="0" err="1">
                <a:solidFill>
                  <a:schemeClr val="tx1"/>
                </a:solidFill>
                <a:effectLst/>
                <a:latin typeface="+mn-lt"/>
                <a:ea typeface="+mn-ea"/>
                <a:cs typeface="+mn-cs"/>
              </a:rPr>
              <a:t>alongs</a:t>
            </a:r>
            <a:r>
              <a:rPr lang="en-US" sz="1200" b="0" i="0" kern="1200" dirty="0">
                <a:solidFill>
                  <a:schemeClr val="tx1"/>
                </a:solidFill>
                <a:effectLst/>
                <a:latin typeface="+mn-lt"/>
                <a:ea typeface="+mn-ea"/>
                <a:cs typeface="+mn-cs"/>
              </a:rPr>
              <a:t>, and choreography. Suggested selections included Tchaikovsky (Nutcracker Ballet), Mozart (The Magic Flute), Handel (Surprise Symphony), Beethoven (Symphony No. 7, </a:t>
            </a:r>
            <a:r>
              <a:rPr lang="en-US" sz="1200" b="0" i="0" kern="1200" dirty="0" err="1">
                <a:solidFill>
                  <a:schemeClr val="tx1"/>
                </a:solidFill>
                <a:effectLst/>
                <a:latin typeface="+mn-lt"/>
                <a:ea typeface="+mn-ea"/>
                <a:cs typeface="+mn-cs"/>
              </a:rPr>
              <a:t>Mvt</a:t>
            </a:r>
            <a:r>
              <a:rPr lang="en-US" sz="1200" b="0" i="0" kern="1200" dirty="0">
                <a:solidFill>
                  <a:schemeClr val="tx1"/>
                </a:solidFill>
                <a:effectLst/>
                <a:latin typeface="+mn-lt"/>
                <a:ea typeface="+mn-ea"/>
                <a:cs typeface="+mn-cs"/>
              </a:rPr>
              <a:t> 2).</a:t>
            </a:r>
          </a:p>
          <a:p>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14</a:t>
            </a:fld>
            <a:endParaRPr lang="en-US"/>
          </a:p>
        </p:txBody>
      </p:sp>
    </p:spTree>
    <p:extLst>
      <p:ext uri="{BB962C8B-B14F-4D97-AF65-F5344CB8AC3E}">
        <p14:creationId xmlns:p14="http://schemas.microsoft.com/office/powerpoint/2010/main" val="1138433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Angela:</a:t>
            </a:r>
            <a:r>
              <a:rPr lang="en-US" sz="1200" kern="1200" dirty="0" smtClean="0">
                <a:solidFill>
                  <a:schemeClr val="tx1"/>
                </a:solidFill>
                <a:effectLst/>
                <a:latin typeface="+mn-lt"/>
                <a:ea typeface="+mn-ea"/>
                <a:cs typeface="+mn-cs"/>
              </a:rPr>
              <a:t>  Thank you to districts, without you this work would not have happened.  We will continue to share more of their work throughout our Webinar series. Please find all of the documents created by Connecticut Model Districts in a publication</a:t>
            </a:r>
            <a:r>
              <a:rPr lang="en-US" sz="1200" kern="1200" baseline="0" dirty="0" smtClean="0">
                <a:solidFill>
                  <a:schemeClr val="tx1"/>
                </a:solidFill>
                <a:effectLst/>
                <a:latin typeface="+mn-lt"/>
                <a:ea typeface="+mn-ea"/>
                <a:cs typeface="+mn-cs"/>
              </a:rPr>
              <a:t> entitled </a:t>
            </a:r>
            <a:r>
              <a:rPr lang="en-US" sz="1200" kern="1200" dirty="0" smtClean="0">
                <a:solidFill>
                  <a:schemeClr val="tx1"/>
                </a:solidFill>
                <a:effectLst/>
                <a:latin typeface="+mn-lt"/>
                <a:ea typeface="+mn-ea"/>
                <a:cs typeface="+mn-cs"/>
              </a:rPr>
              <a:t>The Connecticut Arts Standards Model District Curriculum Documents. You can access this publication by clicking on the embedded link on this slide.</a:t>
            </a:r>
          </a:p>
          <a:p>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15</a:t>
            </a:fld>
            <a:endParaRPr lang="en-US"/>
          </a:p>
        </p:txBody>
      </p:sp>
    </p:spTree>
    <p:extLst>
      <p:ext uri="{BB962C8B-B14F-4D97-AF65-F5344CB8AC3E}">
        <p14:creationId xmlns:p14="http://schemas.microsoft.com/office/powerpoint/2010/main" val="3441096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Melissa:</a:t>
            </a:r>
          </a:p>
          <a:p>
            <a:r>
              <a:rPr lang="en-US" b="0" baseline="0" dirty="0"/>
              <a:t>As a Review and Update</a:t>
            </a:r>
          </a:p>
          <a:p>
            <a:r>
              <a:rPr lang="en-US" b="0" baseline="0" dirty="0"/>
              <a:t>You spent a lot of time getting more familiar and gaining a greater understanding of the new standards and their implications for change.</a:t>
            </a:r>
          </a:p>
          <a:p>
            <a:r>
              <a:rPr lang="en-US" b="0" baseline="0" dirty="0"/>
              <a:t>You identified the unit to be developed and wrote a brief description.</a:t>
            </a:r>
          </a:p>
          <a:p>
            <a:r>
              <a:rPr lang="en-US" b="0" baseline="0" dirty="0"/>
              <a:t>You identified the standards that will DRIVE your unit specifically addressed as opposed to trying to find standards that just “fit” the unit.  </a:t>
            </a:r>
          </a:p>
          <a:p>
            <a:r>
              <a:rPr lang="en-US" dirty="0"/>
              <a:t>You have been shared examples of this work from model districts.  You can find more examples of Model Districts’ Instructional Units and each component on the CSDE website.  </a:t>
            </a:r>
          </a:p>
          <a:p>
            <a:r>
              <a:rPr lang="en-US" dirty="0"/>
              <a:t>We will be sharing more examples in Webinar 3 as we continue to lead you through the development of a standards based instructional unit. </a:t>
            </a:r>
          </a:p>
          <a:p>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16</a:t>
            </a:fld>
            <a:endParaRPr lang="en-US"/>
          </a:p>
        </p:txBody>
      </p:sp>
    </p:spTree>
    <p:extLst>
      <p:ext uri="{BB962C8B-B14F-4D97-AF65-F5344CB8AC3E}">
        <p14:creationId xmlns:p14="http://schemas.microsoft.com/office/powerpoint/2010/main" val="130749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Jill:</a:t>
            </a:r>
          </a:p>
          <a:p>
            <a:r>
              <a:rPr lang="en-US" b="0" dirty="0"/>
              <a:t>Please find preliminary information on this Summer Connecticut Arts Institute.  More information and registration will be made available as the school year approaches the Spring.   </a:t>
            </a:r>
          </a:p>
          <a:p>
            <a:endParaRPr lang="en-US" b="0" dirty="0"/>
          </a:p>
        </p:txBody>
      </p:sp>
      <p:sp>
        <p:nvSpPr>
          <p:cNvPr id="4" name="Slide Number Placeholder 3"/>
          <p:cNvSpPr>
            <a:spLocks noGrp="1"/>
          </p:cNvSpPr>
          <p:nvPr>
            <p:ph type="sldNum" sz="quarter" idx="5"/>
          </p:nvPr>
        </p:nvSpPr>
        <p:spPr/>
        <p:txBody>
          <a:bodyPr/>
          <a:lstStyle/>
          <a:p>
            <a:fld id="{3BBF6798-350D-4725-9D72-73DC4FD8FB14}" type="slidenum">
              <a:rPr lang="en-US" smtClean="0"/>
              <a:t>17</a:t>
            </a:fld>
            <a:endParaRPr lang="en-US"/>
          </a:p>
        </p:txBody>
      </p:sp>
    </p:spTree>
    <p:extLst>
      <p:ext uri="{BB962C8B-B14F-4D97-AF65-F5344CB8AC3E}">
        <p14:creationId xmlns:p14="http://schemas.microsoft.com/office/powerpoint/2010/main" val="933412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Melissa:  </a:t>
            </a:r>
            <a:r>
              <a:rPr lang="en-US" sz="1200" kern="1200" dirty="0">
                <a:solidFill>
                  <a:schemeClr val="tx1"/>
                </a:solidFill>
                <a:effectLst/>
                <a:latin typeface="+mn-lt"/>
                <a:ea typeface="+mn-ea"/>
                <a:cs typeface="+mn-cs"/>
              </a:rPr>
              <a:t>Thank you for joining us in this learning experience. Watch for Webinar three in</a:t>
            </a:r>
            <a:r>
              <a:rPr lang="en-US" sz="1200" kern="1200" baseline="0" dirty="0">
                <a:solidFill>
                  <a:schemeClr val="tx1"/>
                </a:solidFill>
                <a:effectLst/>
                <a:latin typeface="+mn-lt"/>
                <a:ea typeface="+mn-ea"/>
                <a:cs typeface="+mn-cs"/>
              </a:rPr>
              <a:t> which we will continue to lead you through the development of a standards based instructional unit. </a:t>
            </a:r>
            <a:r>
              <a:rPr lang="en-US" sz="1200" kern="1200" dirty="0">
                <a:solidFill>
                  <a:schemeClr val="tx1"/>
                </a:solidFill>
                <a:effectLst/>
                <a:latin typeface="+mn-lt"/>
                <a:ea typeface="+mn-ea"/>
                <a:cs typeface="+mn-cs"/>
              </a:rPr>
              <a:t>If have any question do not hesitate to contact </a:t>
            </a:r>
            <a:r>
              <a:rPr lang="en-US" sz="1200" kern="1200">
                <a:solidFill>
                  <a:schemeClr val="tx1"/>
                </a:solidFill>
                <a:effectLst/>
                <a:latin typeface="+mn-lt"/>
                <a:ea typeface="+mn-ea"/>
                <a:cs typeface="+mn-cs"/>
              </a:rPr>
              <a:t>me </a:t>
            </a:r>
            <a:r>
              <a:rPr lang="en-US" sz="1200" kern="1200" smtClean="0">
                <a:solidFill>
                  <a:schemeClr val="tx1"/>
                </a:solidFill>
                <a:effectLst/>
                <a:latin typeface="+mn-lt"/>
                <a:ea typeface="+mn-ea"/>
                <a:cs typeface="+mn-cs"/>
              </a:rPr>
              <a:t>at Melissa.hickey@ct.gov.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18</a:t>
            </a:fld>
            <a:endParaRPr lang="en-US"/>
          </a:p>
        </p:txBody>
      </p:sp>
    </p:spTree>
    <p:extLst>
      <p:ext uri="{BB962C8B-B14F-4D97-AF65-F5344CB8AC3E}">
        <p14:creationId xmlns:p14="http://schemas.microsoft.com/office/powerpoint/2010/main" val="124601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80"/>
              </a:spcBef>
              <a:spcAft>
                <a:spcPts val="0"/>
              </a:spcAft>
            </a:pPr>
            <a:r>
              <a:rPr lang="en-US" sz="12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Melissa:  </a:t>
            </a:r>
            <a:r>
              <a:rPr lang="en-US"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would like to introduce the voices behind this webinar.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solidFill>
                  <a:srgbClr val="000000"/>
                </a:solidFill>
                <a:effectLst/>
                <a:latin typeface="Times New Roman" panose="02020603050405020304" pitchFamily="18" charset="0"/>
                <a:ea typeface="Arial" panose="020B0604020202020204" pitchFamily="34" charset="0"/>
              </a:rPr>
              <a:t>I am Dr. Melissa K. </a:t>
            </a:r>
            <a:r>
              <a:rPr lang="en-US" sz="1200" dirty="0" err="1">
                <a:solidFill>
                  <a:srgbClr val="000000"/>
                </a:solidFill>
                <a:effectLst/>
                <a:latin typeface="Times New Roman" panose="02020603050405020304" pitchFamily="18" charset="0"/>
                <a:ea typeface="Arial" panose="020B0604020202020204" pitchFamily="34" charset="0"/>
              </a:rPr>
              <a:t>Wlodarczyk</a:t>
            </a:r>
            <a:r>
              <a:rPr lang="en-US" sz="1200" dirty="0">
                <a:solidFill>
                  <a:srgbClr val="000000"/>
                </a:solidFill>
                <a:effectLst/>
                <a:latin typeface="Times New Roman" panose="02020603050405020304" pitchFamily="18" charset="0"/>
                <a:ea typeface="Arial" panose="020B0604020202020204" pitchFamily="34" charset="0"/>
              </a:rPr>
              <a:t> Hickey, from the State Department of Education. I am currently the Reading/Literacy Director and Director of the Academic Office.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a:solidFill>
                  <a:srgbClr val="000000"/>
                </a:solidFill>
                <a:effectLst/>
                <a:latin typeface="Times New Roman" panose="02020603050405020304" pitchFamily="18" charset="0"/>
                <a:ea typeface="Arial" panose="020B0604020202020204" pitchFamily="34" charset="0"/>
              </a:rPr>
              <a:t>Joining me today are:</a:t>
            </a:r>
            <a:endParaRPr lang="en-US" dirty="0">
              <a:effectLst/>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Arial" panose="020B0604020202020204" pitchFamily="34" charset="0"/>
              </a:rPr>
              <a:t>Jill Goldberg. Jill was the K – 12 Fine Arts Coordinator in the Vernon Public Schools and is currently an Arts Education Consultant;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Arial" panose="020B0604020202020204" pitchFamily="34" charset="0"/>
              </a:rPr>
              <a:t>Angela Griffin, is the K – 12 Director of Music and Performing Arts in the Simsbury Public Schools; and</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Arial" panose="020B0604020202020204" pitchFamily="34" charset="0"/>
              </a:rPr>
              <a:t>Cindy Parsons, is the K-12 Director of  Visual Art from the Glastonbury Public Schools.</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Jill and Angela led the Model District Project work. The Glastonbury School district was one of the model districts that created and developed the largest volume and sequence of curricular work as participants in the project.  In this Webinar series we will be sharing the work of the model districts.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3BBF6798-350D-4725-9D72-73DC4FD8FB14}" type="slidenum">
              <a:rPr lang="en-US" smtClean="0"/>
              <a:t>2</a:t>
            </a:fld>
            <a:endParaRPr lang="en-US"/>
          </a:p>
        </p:txBody>
      </p:sp>
    </p:spTree>
    <p:extLst>
      <p:ext uri="{BB962C8B-B14F-4D97-AF65-F5344CB8AC3E}">
        <p14:creationId xmlns:p14="http://schemas.microsoft.com/office/powerpoint/2010/main" val="299829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mn-lt"/>
                <a:ea typeface="Calibri"/>
                <a:cs typeface="Calibri"/>
                <a:sym typeface="Calibri"/>
              </a:rPr>
              <a:t>Melissa:  </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baseline="0" dirty="0">
                <a:solidFill>
                  <a:schemeClr val="dk1"/>
                </a:solidFill>
                <a:latin typeface="+mn-lt"/>
                <a:ea typeface="Calibri"/>
                <a:cs typeface="Calibri"/>
                <a:sym typeface="Calibri"/>
              </a:rPr>
              <a:t>Jill, Cindy, Angela and I have created this series to assist schools and districts in better</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mn-lt"/>
                <a:ea typeface="Calibri"/>
                <a:cs typeface="Calibri"/>
                <a:sym typeface="Calibri"/>
              </a:rPr>
              <a:t>understanding</a:t>
            </a:r>
            <a:r>
              <a:rPr lang="en-US" dirty="0"/>
              <a:t> the history and background of the Connecticut Arts Standards and Connecticut Arts Model Curricula Work.</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building</a:t>
            </a:r>
            <a:r>
              <a:rPr lang="en-US" baseline="0" dirty="0"/>
              <a:t> </a:t>
            </a:r>
            <a:r>
              <a:rPr lang="en-US" dirty="0"/>
              <a:t>an understanding of the Connecticut Arts Standards and the required instructional shifts to implement and</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engaging in a process of creating standards-based curricula, instructional materials and resources.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a:t>This is webinar # 2</a:t>
            </a:r>
            <a:r>
              <a:rPr lang="en-US" baseline="0" dirty="0"/>
              <a:t> of 3</a:t>
            </a:r>
            <a:r>
              <a:rPr lang="en-US" dirty="0"/>
              <a:t>.  The intent of these 3 webinars</a:t>
            </a:r>
            <a:r>
              <a:rPr lang="en-US" baseline="0" dirty="0"/>
              <a:t> </a:t>
            </a:r>
            <a:r>
              <a:rPr lang="en-US" dirty="0"/>
              <a:t>is to provide a dynamic </a:t>
            </a:r>
            <a:r>
              <a:rPr lang="en-US" baseline="0" dirty="0"/>
              <a:t>professional learning experience.  We have deliberately incorporated breaks into these webinars so that as participants are engaging in the learning the webinar will be paused for participants to complete meaningful activities.  Therefore, individuals leading this work should prepare accordingly by analyzing materials and timing the webinars based on the needs of the participants.</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baseline="0" dirty="0"/>
              <a:t> Please note that the each activity will take about 15 – 30 minutes to complete</a:t>
            </a:r>
            <a:r>
              <a:rPr lang="en-US" baseline="0" dirty="0" smtClean="0"/>
              <a:t>. All materials can be found on the dedicated CSDE Arts Web page.</a:t>
            </a:r>
            <a:endParaRPr lang="en-US" baseline="0"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3</a:t>
            </a:fld>
            <a:endParaRPr lang="en-US"/>
          </a:p>
        </p:txBody>
      </p:sp>
    </p:spTree>
    <p:extLst>
      <p:ext uri="{BB962C8B-B14F-4D97-AF65-F5344CB8AC3E}">
        <p14:creationId xmlns:p14="http://schemas.microsoft.com/office/powerpoint/2010/main" val="390517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Webinar One introduced you to the history and background of the CT Arts Standards.</a:t>
            </a:r>
          </a:p>
          <a:p>
            <a:pPr marL="457200" marR="0" lvl="2" indent="0" algn="l"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Participants engaged in the standards to assist in building an understanding of the standards and the required instructional shifts to implement.</a:t>
            </a:r>
          </a:p>
          <a:p>
            <a:pPr marL="457200" lvl="2" indent="0" algn="l" rtl="0">
              <a:lnSpc>
                <a:spcPct val="100000"/>
              </a:lnSpc>
              <a:spcBef>
                <a:spcPts val="480"/>
              </a:spcBef>
              <a:spcAft>
                <a:spcPts val="0"/>
              </a:spcAft>
              <a:buSzPts val="2400"/>
              <a:buFont typeface="Arial"/>
              <a:buNone/>
            </a:pPr>
            <a:r>
              <a:rPr lang="en-US" baseline="0" dirty="0">
                <a:latin typeface="Arial"/>
                <a:ea typeface="Arial"/>
                <a:cs typeface="Arial"/>
                <a:sym typeface="Arial"/>
              </a:rPr>
              <a:t>And, you gained </a:t>
            </a:r>
            <a:r>
              <a:rPr lang="en-US" dirty="0">
                <a:latin typeface="Arial"/>
                <a:ea typeface="Arial"/>
                <a:cs typeface="Arial"/>
                <a:sym typeface="Arial"/>
              </a:rPr>
              <a:t>an understanding of the Model District initiative and their process for developing and writing arts curricula.  </a:t>
            </a:r>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4</a:t>
            </a:fld>
            <a:endParaRPr lang="en-US"/>
          </a:p>
        </p:txBody>
      </p:sp>
    </p:spTree>
    <p:extLst>
      <p:ext uri="{BB962C8B-B14F-4D97-AF65-F5344CB8AC3E}">
        <p14:creationId xmlns:p14="http://schemas.microsoft.com/office/powerpoint/2010/main" val="4674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latin typeface="Arial" panose="020B0604020202020204" pitchFamily="34" charset="0"/>
                <a:cs typeface="Arial" panose="020B0604020202020204" pitchFamily="34" charset="0"/>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anose="020B0604020202020204" pitchFamily="34" charset="0"/>
                <a:cs typeface="Arial" panose="020B0604020202020204" pitchFamily="34" charset="0"/>
              </a:rPr>
              <a:t>This webinar will lead you to initiating the development of an Instructional Unit . </a:t>
            </a:r>
            <a:r>
              <a:rPr lang="en-US" dirty="0">
                <a:latin typeface="Arial" panose="020B0604020202020204" pitchFamily="34" charset="0"/>
                <a:cs typeface="Arial" panose="020B0604020202020204" pitchFamily="34" charset="0"/>
              </a:rPr>
              <a:t>As a result of Webinar Two, you will:</a:t>
            </a:r>
          </a:p>
          <a:p>
            <a:pPr marL="914400" lvl="2" indent="-457200">
              <a:buAutoNum type="arabicPeriod"/>
            </a:pPr>
            <a:r>
              <a:rPr lang="en-US" dirty="0">
                <a:latin typeface="Arial" panose="020B0604020202020204" pitchFamily="34" charset="0"/>
                <a:cs typeface="Arial" panose="020B0604020202020204" pitchFamily="34" charset="0"/>
              </a:rPr>
              <a:t>Familiarize yourself with the new Connecticut Arts Standards and their implications for instructional shifts and change.</a:t>
            </a:r>
          </a:p>
          <a:p>
            <a:pPr marL="914400" lvl="2" indent="-457200">
              <a:buAutoNum type="arabicPeriod"/>
            </a:pPr>
            <a:r>
              <a:rPr lang="en-US" dirty="0">
                <a:latin typeface="Arial" panose="020B0604020202020204" pitchFamily="34" charset="0"/>
                <a:cs typeface="Arial" panose="020B0604020202020204" pitchFamily="34" charset="0"/>
              </a:rPr>
              <a:t>Following the Model District process, identify the unit to be developed and writing a brief description.</a:t>
            </a:r>
          </a:p>
          <a:p>
            <a:pPr marL="914400" lvl="2" indent="-457200">
              <a:buAutoNum type="arabicPeriod"/>
            </a:pPr>
            <a:r>
              <a:rPr lang="en-US" dirty="0">
                <a:latin typeface="Arial" panose="020B0604020202020204" pitchFamily="34" charset="0"/>
                <a:cs typeface="Arial" panose="020B0604020202020204" pitchFamily="34" charset="0"/>
              </a:rPr>
              <a:t>Select the standards that will specifically address/DRIVE the unit. (</a:t>
            </a:r>
            <a:r>
              <a:rPr lang="en-US" i="1" dirty="0">
                <a:latin typeface="Arial" panose="020B0604020202020204" pitchFamily="34" charset="0"/>
                <a:cs typeface="Arial" panose="020B0604020202020204" pitchFamily="34" charset="0"/>
              </a:rPr>
              <a:t>rather than trying to find standards that “fit” the unit.)</a:t>
            </a:r>
          </a:p>
          <a:p>
            <a:pPr marL="914400" lvl="2" indent="-457200">
              <a:buAutoNum type="arabicPeriod"/>
            </a:pPr>
            <a:r>
              <a:rPr lang="en-US" i="1" dirty="0">
                <a:latin typeface="Arial" panose="020B0604020202020204" pitchFamily="34" charset="0"/>
                <a:cs typeface="Arial" panose="020B0604020202020204" pitchFamily="34" charset="0"/>
              </a:rPr>
              <a:t>Begin</a:t>
            </a:r>
            <a:r>
              <a:rPr lang="en-US" i="1" baseline="0" dirty="0">
                <a:latin typeface="Arial" panose="020B0604020202020204" pitchFamily="34" charset="0"/>
                <a:cs typeface="Arial" panose="020B0604020202020204" pitchFamily="34" charset="0"/>
              </a:rPr>
              <a:t> to develop a Model Instructional Unit using CT Arts Standards Model District Templates. </a:t>
            </a:r>
            <a:r>
              <a:rPr lang="en-US" b="0" i="0" dirty="0">
                <a:latin typeface="Arial" panose="020B0604020202020204" pitchFamily="34" charset="0"/>
                <a:cs typeface="Arial" panose="020B0604020202020204" pitchFamily="34" charset="0"/>
              </a:rPr>
              <a:t>You can find the Instructional Unit Template from which you will work on the CSDE CT Arts &amp; Standards Templates for Arts Model District Curriculum. On this slide you will see that the Connecticut Arts Standards Model District Templates</a:t>
            </a:r>
            <a:r>
              <a:rPr lang="en-US" b="0" i="0" baseline="0" dirty="0">
                <a:latin typeface="Arial" panose="020B0604020202020204" pitchFamily="34" charset="0"/>
                <a:cs typeface="Arial" panose="020B0604020202020204" pitchFamily="34" charset="0"/>
              </a:rPr>
              <a:t> is underlined meaning by clicking on these words you will be directed to the templates.</a:t>
            </a:r>
            <a:endParaRPr lang="en-US" b="0" i="0" dirty="0">
              <a:latin typeface="Arial" panose="020B0604020202020204" pitchFamily="34" charset="0"/>
              <a:cs typeface="Arial" panose="020B0604020202020204" pitchFamily="34" charset="0"/>
            </a:endParaRPr>
          </a:p>
          <a:p>
            <a:pPr marL="914400" lvl="2" indent="-457200">
              <a:buAutoNum type="arabicPeriod"/>
            </a:pPr>
            <a:endParaRPr lang="en-US"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anose="020B0604020202020204" pitchFamily="34" charset="0"/>
                <a:cs typeface="Arial" panose="020B0604020202020204" pitchFamily="34" charset="0"/>
              </a:rPr>
              <a:t> </a:t>
            </a:r>
            <a:endParaRPr lang="en-US" b="0" i="0" dirty="0"/>
          </a:p>
        </p:txBody>
      </p:sp>
      <p:sp>
        <p:nvSpPr>
          <p:cNvPr id="4" name="Slide Number Placeholder 3"/>
          <p:cNvSpPr>
            <a:spLocks noGrp="1"/>
          </p:cNvSpPr>
          <p:nvPr>
            <p:ph type="sldNum" sz="quarter" idx="10"/>
          </p:nvPr>
        </p:nvSpPr>
        <p:spPr/>
        <p:txBody>
          <a:bodyPr/>
          <a:lstStyle/>
          <a:p>
            <a:fld id="{3BBF6798-350D-4725-9D72-73DC4FD8FB14}" type="slidenum">
              <a:rPr lang="en-US" smtClean="0"/>
              <a:t>5</a:t>
            </a:fld>
            <a:endParaRPr lang="en-US"/>
          </a:p>
        </p:txBody>
      </p:sp>
    </p:spTree>
    <p:extLst>
      <p:ext uri="{BB962C8B-B14F-4D97-AF65-F5344CB8AC3E}">
        <p14:creationId xmlns:p14="http://schemas.microsoft.com/office/powerpoint/2010/main" val="191262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sz="1200" b="1" i="0" u="none" strike="noStrike" cap="none" dirty="0" smtClean="0">
                <a:solidFill>
                  <a:schemeClr val="dk1"/>
                </a:solidFill>
                <a:latin typeface="Calibri"/>
                <a:ea typeface="Calibri"/>
                <a:cs typeface="Calibri"/>
                <a:sym typeface="Calibri"/>
              </a:rPr>
              <a:t>Jill:</a:t>
            </a:r>
            <a:endParaRPr dirty="0" smtClean="0"/>
          </a:p>
          <a:p>
            <a:pPr marL="0" marR="0" lvl="0" indent="0" algn="l" rtl="0">
              <a:lnSpc>
                <a:spcPct val="100000"/>
              </a:lnSpc>
              <a:spcBef>
                <a:spcPts val="0"/>
              </a:spcBef>
              <a:spcAft>
                <a:spcPts val="0"/>
              </a:spcAft>
              <a:buSzPts val="1400"/>
              <a:buNone/>
            </a:pPr>
            <a:endParaRPr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a:ea typeface="Calibri"/>
                <a:cs typeface="Calibri"/>
                <a:sym typeface="Calibri"/>
              </a:rPr>
              <a:t>As a review from Webinar One, the Model Districts engaged in a 3 step process, and as mentioned earlier, all of the components included in this process are included in district curriculum development in some form or another.  </a:t>
            </a:r>
            <a:endParaRPr dirty="0" smtClean="0"/>
          </a:p>
          <a:p>
            <a:pPr marL="0" marR="0" lvl="0" indent="0" algn="l" rtl="0">
              <a:lnSpc>
                <a:spcPct val="100000"/>
              </a:lnSpc>
              <a:spcBef>
                <a:spcPts val="0"/>
              </a:spcBef>
              <a:spcAft>
                <a:spcPts val="0"/>
              </a:spcAft>
              <a:buSzPts val="1400"/>
              <a:buNone/>
            </a:pPr>
            <a:endParaRPr sz="1200" b="0" i="0" u="none" strike="noStrike" cap="none" dirty="0" smtClean="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SzPts val="1400"/>
              <a:buAutoNum type="arabicPeriod"/>
            </a:pPr>
            <a:r>
              <a:rPr lang="en-US" sz="1200" b="0" i="0" u="none" strike="noStrike" cap="none" dirty="0" smtClean="0">
                <a:solidFill>
                  <a:schemeClr val="dk1"/>
                </a:solidFill>
                <a:latin typeface="Calibri"/>
                <a:ea typeface="Calibri"/>
                <a:cs typeface="Calibri"/>
                <a:sym typeface="Calibri"/>
              </a:rPr>
              <a:t>The process began with the districts establishing “benchmarked” grade levels from which to work – for grades 2, 5, 8 and each level of high school proficiency.  Each of the 6 districts </a:t>
            </a:r>
            <a:r>
              <a:rPr lang="en-US" sz="1200" b="0" i="0" u="none" strike="noStrike" cap="none" dirty="0" err="1" smtClean="0">
                <a:solidFill>
                  <a:schemeClr val="dk1"/>
                </a:solidFill>
                <a:latin typeface="Calibri"/>
                <a:ea typeface="Calibri"/>
                <a:cs typeface="Calibri"/>
                <a:sym typeface="Calibri"/>
              </a:rPr>
              <a:t>comitted</a:t>
            </a:r>
            <a:r>
              <a:rPr lang="en-US" sz="1200" b="0" i="0" u="none" strike="noStrike" cap="none" dirty="0" smtClean="0">
                <a:solidFill>
                  <a:schemeClr val="dk1"/>
                </a:solidFill>
                <a:latin typeface="Calibri"/>
                <a:ea typeface="Calibri"/>
                <a:cs typeface="Calibri"/>
                <a:sym typeface="Calibri"/>
              </a:rPr>
              <a:t> to varying levels of work, based on their application and staff participation in the process.  We will be sharing their work, which can be found on the CSDE website throughout this Webinar and Webinar</a:t>
            </a:r>
            <a:r>
              <a:rPr lang="en-US" sz="1200" b="0" i="0" u="none" strike="noStrike" cap="none" baseline="0" dirty="0" smtClean="0">
                <a:solidFill>
                  <a:schemeClr val="dk1"/>
                </a:solidFill>
                <a:latin typeface="Calibri"/>
                <a:ea typeface="Calibri"/>
                <a:cs typeface="Calibri"/>
                <a:sym typeface="Calibri"/>
              </a:rPr>
              <a:t> 3 to follow</a:t>
            </a:r>
            <a:r>
              <a:rPr lang="en-US" sz="1200" b="0" i="0" u="none" strike="noStrike" cap="none" dirty="0" smtClean="0">
                <a:solidFill>
                  <a:schemeClr val="dk1"/>
                </a:solidFill>
                <a:latin typeface="Calibri"/>
                <a:ea typeface="Calibri"/>
                <a:cs typeface="Calibri"/>
                <a:sym typeface="Calibri"/>
              </a:rPr>
              <a:t>.  </a:t>
            </a:r>
            <a:endParaRPr dirty="0" smtClean="0"/>
          </a:p>
          <a:p>
            <a:pPr marL="228600" marR="0" lvl="0" indent="-228600" algn="l" rtl="0">
              <a:lnSpc>
                <a:spcPct val="100000"/>
              </a:lnSpc>
              <a:spcBef>
                <a:spcPts val="0"/>
              </a:spcBef>
              <a:spcAft>
                <a:spcPts val="0"/>
              </a:spcAft>
              <a:buSzPts val="1400"/>
              <a:buAutoNum type="arabicPeriod"/>
            </a:pPr>
            <a:r>
              <a:rPr lang="en-US" sz="1200" b="0" i="0" u="none" strike="noStrike" cap="none" dirty="0" smtClean="0">
                <a:solidFill>
                  <a:schemeClr val="dk1"/>
                </a:solidFill>
                <a:latin typeface="Calibri"/>
                <a:ea typeface="Calibri"/>
                <a:cs typeface="Calibri"/>
                <a:sym typeface="Calibri"/>
              </a:rPr>
              <a:t>Next, to begin step one of process each benchmarked level started the development of a Standards based Instructional Unit.  Let’s define how we are referring to a unit here:  A unit here has a defined outcome expectation with a sequence of instructional learning activities.  These learning activities will lead students to attaining  established learning objectives in order to meet the outcome.  The unit template is based on a UBD = Understanding by Design Model or protocol where – first, learning goals are set, in this case it will be the standards, specific unit learning objectives are established to align with the standards ,  the summative assessment with rubrics is then designed to measure how and to what level students attained the objectives, and then through backwards design, build the instruction, instructional learning activities and resources  around that.</a:t>
            </a:r>
            <a:endParaRPr dirty="0" smtClean="0"/>
          </a:p>
          <a:p>
            <a:pPr marL="228600" marR="0" lvl="0" indent="-139700" algn="l" rtl="0">
              <a:lnSpc>
                <a:spcPct val="100000"/>
              </a:lnSpc>
              <a:spcBef>
                <a:spcPts val="0"/>
              </a:spcBef>
              <a:spcAft>
                <a:spcPts val="0"/>
              </a:spcAft>
              <a:buSzPts val="1400"/>
              <a:buNone/>
            </a:pPr>
            <a:endParaRPr dirty="0"/>
          </a:p>
        </p:txBody>
      </p:sp>
      <p:sp>
        <p:nvSpPr>
          <p:cNvPr id="259" name="Google Shape;259;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903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Jill:  </a:t>
            </a:r>
            <a:r>
              <a:rPr lang="en-US" dirty="0"/>
              <a:t>Using the Instructional Unit Template (on CSDE link/website)…. We will begin the process of developing an Instructional Unit.  </a:t>
            </a:r>
          </a:p>
          <a:p>
            <a:r>
              <a:rPr lang="en-US" dirty="0"/>
              <a:t>Please use the CAST Modell District Instructional Unit template to follow the process.  Any work completed in this document can easily be transferred to other district templates if necessary.  The important component here is understanding the process.  The components in this template will be reflective in most any other district curricular documents.  </a:t>
            </a:r>
          </a:p>
          <a:p>
            <a:r>
              <a:rPr lang="en-US" dirty="0"/>
              <a:t>The following are the Four steps that you will complete today:</a:t>
            </a:r>
          </a:p>
          <a:p>
            <a:pPr marL="514350" indent="-514350">
              <a:buFont typeface="Arial"/>
              <a:buAutoNum type="arabicPeriod"/>
            </a:pPr>
            <a:r>
              <a:rPr lang="en-US" dirty="0">
                <a:latin typeface="Arial" panose="020B0604020202020204" pitchFamily="34" charset="0"/>
                <a:cs typeface="Arial" panose="020B0604020202020204" pitchFamily="34" charset="0"/>
              </a:rPr>
              <a:t>Select the grade level and course content to be written/revised.</a:t>
            </a:r>
          </a:p>
          <a:p>
            <a:pPr marL="514350" indent="-514350">
              <a:buFont typeface="Arial"/>
              <a:buAutoNum type="arabicPeriod"/>
            </a:pPr>
            <a:r>
              <a:rPr lang="en-US" dirty="0">
                <a:latin typeface="Arial" panose="020B0604020202020204" pitchFamily="34" charset="0"/>
                <a:cs typeface="Arial" panose="020B0604020202020204" pitchFamily="34" charset="0"/>
              </a:rPr>
              <a:t>Select a unit/lesson which has been successful in increasing student learning and outcomes.</a:t>
            </a:r>
          </a:p>
          <a:p>
            <a:pPr marL="514350" indent="-514350">
              <a:buFont typeface="Arial"/>
              <a:buAutoNum type="arabicPeriod"/>
            </a:pPr>
            <a:r>
              <a:rPr lang="en-US" dirty="0">
                <a:latin typeface="Arial" panose="020B0604020202020204" pitchFamily="34" charset="0"/>
                <a:cs typeface="Arial" panose="020B0604020202020204" pitchFamily="34" charset="0"/>
              </a:rPr>
              <a:t>Write a brief description of the unit.</a:t>
            </a:r>
          </a:p>
          <a:p>
            <a:pPr marL="514350" indent="-514350">
              <a:buFont typeface="Arial"/>
              <a:buAutoNum type="arabicPeriod"/>
            </a:pPr>
            <a:r>
              <a:rPr lang="en-US" dirty="0">
                <a:latin typeface="Arial" panose="020B0604020202020204" pitchFamily="34" charset="0"/>
                <a:cs typeface="Arial" panose="020B0604020202020204" pitchFamily="34" charset="0"/>
              </a:rPr>
              <a:t>Select the appropriate grade level specific Content-based Performance Standards that drive and align with this unit.</a:t>
            </a:r>
          </a:p>
          <a:p>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7</a:t>
            </a:fld>
            <a:endParaRPr lang="en-US"/>
          </a:p>
        </p:txBody>
      </p:sp>
    </p:spTree>
    <p:extLst>
      <p:ext uri="{BB962C8B-B14F-4D97-AF65-F5344CB8AC3E}">
        <p14:creationId xmlns:p14="http://schemas.microsoft.com/office/powerpoint/2010/main" val="103847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  </a:t>
            </a:r>
          </a:p>
          <a:p>
            <a:r>
              <a:rPr lang="en-US" dirty="0"/>
              <a:t>Please refer to the Model District Unit Template.</a:t>
            </a:r>
            <a:r>
              <a:rPr lang="en-US" baseline="0" dirty="0"/>
              <a:t>  These are the sections of the template you will be led through to complete in today’s Webinar.  You will start with a unit title, the subject of Art or Music, and then the grade level or course name if it is at the secondary level.  </a:t>
            </a:r>
          </a:p>
          <a:p>
            <a:endParaRPr lang="en-US" dirty="0"/>
          </a:p>
        </p:txBody>
      </p:sp>
      <p:sp>
        <p:nvSpPr>
          <p:cNvPr id="4" name="Slide Number Placeholder 3"/>
          <p:cNvSpPr>
            <a:spLocks noGrp="1"/>
          </p:cNvSpPr>
          <p:nvPr>
            <p:ph type="sldNum" sz="quarter" idx="10"/>
          </p:nvPr>
        </p:nvSpPr>
        <p:spPr/>
        <p:txBody>
          <a:bodyPr/>
          <a:lstStyle/>
          <a:p>
            <a:fld id="{3BBF6798-350D-4725-9D72-73DC4FD8FB14}" type="slidenum">
              <a:rPr lang="en-US" smtClean="0"/>
              <a:t>8</a:t>
            </a:fld>
            <a:endParaRPr lang="en-US" dirty="0"/>
          </a:p>
        </p:txBody>
      </p:sp>
    </p:spTree>
    <p:extLst>
      <p:ext uri="{BB962C8B-B14F-4D97-AF65-F5344CB8AC3E}">
        <p14:creationId xmlns:p14="http://schemas.microsoft.com/office/powerpoint/2010/main" val="6875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Jill:  </a:t>
            </a:r>
          </a:p>
          <a:p>
            <a:r>
              <a:rPr lang="en-US" dirty="0"/>
              <a:t>While initiating the unit you have selected, please reflect on the important factors of what you are already doing, and then identify what may be missing with your understanding of the instructional shifts connected to the new standards.  </a:t>
            </a:r>
          </a:p>
        </p:txBody>
      </p:sp>
      <p:sp>
        <p:nvSpPr>
          <p:cNvPr id="4" name="Slide Number Placeholder 3"/>
          <p:cNvSpPr>
            <a:spLocks noGrp="1"/>
          </p:cNvSpPr>
          <p:nvPr>
            <p:ph type="sldNum" sz="quarter" idx="10"/>
          </p:nvPr>
        </p:nvSpPr>
        <p:spPr/>
        <p:txBody>
          <a:bodyPr/>
          <a:lstStyle/>
          <a:p>
            <a:fld id="{3BBF6798-350D-4725-9D72-73DC4FD8FB14}" type="slidenum">
              <a:rPr lang="en-US" smtClean="0"/>
              <a:t>9</a:t>
            </a:fld>
            <a:endParaRPr lang="en-US" dirty="0"/>
          </a:p>
        </p:txBody>
      </p:sp>
    </p:spTree>
    <p:extLst>
      <p:ext uri="{BB962C8B-B14F-4D97-AF65-F5344CB8AC3E}">
        <p14:creationId xmlns:p14="http://schemas.microsoft.com/office/powerpoint/2010/main" val="277773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A4997E-4832-48AE-96DE-DD72E7C97E0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48095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E410E-E505-4491-864C-770B2DC10613}"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1898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9737E-70DE-4A0F-9C18-17BCF4FB8822}"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01263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D0F512-54B1-4009-9017-5185826F3C8D}"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403036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1A4D1-A3A1-4D2A-B4D9-07466FBA1B88}"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359964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8B097F-40B4-4AF8-A99F-A803A66BBFC8}"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383016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C025C-FC61-4A20-8005-F02DCB0DE393}"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13460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5FBB86-5EC4-48DA-99E8-42837C459CA6}"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64831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83AC10-65D9-483C-AA7C-4320E277F7ED}"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02047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A89DF-B11D-4FAC-A658-FE55B014B093}"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58171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25790-973A-4A27-8EFF-4C51C16A4AE4}"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93652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2AD486-EDF5-4D47-A85D-D2D03012621D}"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25540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68309-B2BE-4BDF-9697-F4E5D2B80094}"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9822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E233C4-9D04-4D9D-B715-D64DB7E565DF}"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36430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0AB4B-8176-422C-9AD7-B5214113D9D6}"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52178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63128-6FA6-420B-B6DB-6B1C3DAF4B28}"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75895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15CF01-F0BA-41AE-BDCF-983EF87EE3B3}"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4687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E6C070-4F35-44C2-A9CF-2802E09FD0C7}"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775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44AC3C-F60B-4BB5-B8D7-82B220F88D08}"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3711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F0FE1-5391-4609-A6FF-064C04EE6CBC}"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0328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E564B6-C43C-4F12-8585-86E6FB1A088E}"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786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B4DD7-8ABE-4665-BFEA-F5D192B3A0D8}"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3164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47969-E0D5-48EA-8291-6A9326A1E8FA}" type="datetime1">
              <a:rPr lang="en-US" smtClean="0"/>
              <a:t>3/8/2019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849FA-1AB6-4235-9EB4-3E175CF1D576}" type="datetime1">
              <a:rPr lang="en-US" smtClean="0"/>
              <a:t>3/8/2019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B2DE2-3140-3548-BD9C-DD981A23931E}" type="slidenum">
              <a:rPr lang="en-US" smtClean="0"/>
              <a:t>‹#›</a:t>
            </a:fld>
            <a:endParaRPr lang="en-US"/>
          </a:p>
        </p:txBody>
      </p:sp>
    </p:spTree>
    <p:extLst>
      <p:ext uri="{BB962C8B-B14F-4D97-AF65-F5344CB8AC3E}">
        <p14:creationId xmlns:p14="http://schemas.microsoft.com/office/powerpoint/2010/main" val="179378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nationalartsstandards.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nafme.org/my-classroom/standards/core-music-standard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portal.ct.gov/SDE/Arts/Connecticut-Arts-and-Standards/Documen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ctaaa.net/ctartsinstitu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Melissa.hickey@ct.gov" TargetMode="External"/><Relationship Id="rId5" Type="http://schemas.openxmlformats.org/officeDocument/2006/relationships/image" Target="../media/image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vhttps://portal.ct.gov/SDE/Arts/Connecticut-Arts-and-Standards/Docume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5370" y="206738"/>
            <a:ext cx="8713260" cy="189722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cxnSp>
        <p:nvCxnSpPr>
          <p:cNvPr id="16" name="Straight Connector 15"/>
          <p:cNvCxnSpPr/>
          <p:nvPr/>
        </p:nvCxnSpPr>
        <p:spPr>
          <a:xfrm>
            <a:off x="215370" y="2103959"/>
            <a:ext cx="871326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81516" y="635922"/>
            <a:ext cx="8595730" cy="6266754"/>
          </a:xfrm>
          <a:prstGeom prst="rect">
            <a:avLst/>
          </a:prstGeom>
        </p:spPr>
      </p:pic>
      <p:sp>
        <p:nvSpPr>
          <p:cNvPr id="2" name="Title 1"/>
          <p:cNvSpPr>
            <a:spLocks noGrp="1"/>
          </p:cNvSpPr>
          <p:nvPr>
            <p:ph type="ctrTitle"/>
          </p:nvPr>
        </p:nvSpPr>
        <p:spPr>
          <a:xfrm>
            <a:off x="685800" y="1835609"/>
            <a:ext cx="7772400" cy="332490"/>
          </a:xfrm>
        </p:spPr>
        <p:txBody>
          <a:bodyPr>
            <a:normAutofit fontScale="90000"/>
          </a:bodyPr>
          <a:lstStyle/>
          <a:p>
            <a:r>
              <a:rPr lang="en-US" sz="2000" spc="100" dirty="0">
                <a:solidFill>
                  <a:srgbClr val="000090"/>
                </a:solidFill>
                <a:latin typeface="Times New Roman"/>
                <a:cs typeface="Times New Roman"/>
              </a:rPr>
              <a:t>CONNECTICUT STATE DEPARTMENT OF EDUCATION </a:t>
            </a:r>
            <a:r>
              <a:rPr lang="en-US" sz="2800" dirty="0">
                <a:solidFill>
                  <a:srgbClr val="000090"/>
                </a:solidFill>
                <a:latin typeface="Times New Roman"/>
                <a:cs typeface="Times New Roman"/>
              </a:rPr>
              <a:t/>
            </a:r>
            <a:br>
              <a:rPr lang="en-US" sz="2800" dirty="0">
                <a:solidFill>
                  <a:srgbClr val="000090"/>
                </a:solidFill>
                <a:latin typeface="Times New Roman"/>
                <a:cs typeface="Times New Roman"/>
              </a:rPr>
            </a:br>
            <a:endParaRPr lang="en-US" sz="3600" b="1" dirty="0">
              <a:solidFill>
                <a:srgbClr val="000090"/>
              </a:solidFill>
              <a:latin typeface="Times New Roman"/>
              <a:cs typeface="Times New Roman"/>
            </a:endParaRPr>
          </a:p>
        </p:txBody>
      </p:sp>
      <p:sp>
        <p:nvSpPr>
          <p:cNvPr id="5" name="Content Placeholder 4"/>
          <p:cNvSpPr>
            <a:spLocks noGrp="1"/>
          </p:cNvSpPr>
          <p:nvPr>
            <p:ph type="subTitle" idx="1"/>
          </p:nvPr>
        </p:nvSpPr>
        <p:spPr>
          <a:xfrm>
            <a:off x="685800" y="2533519"/>
            <a:ext cx="7772400" cy="3989410"/>
          </a:xfrm>
        </p:spPr>
        <p:txBody>
          <a:bodyPr>
            <a:normAutofit/>
          </a:bodyPr>
          <a:lstStyle/>
          <a:p>
            <a:pPr marL="0" indent="0" algn="ctr">
              <a:buNone/>
            </a:pPr>
            <a:r>
              <a:rPr lang="en-US" sz="4400" b="1" dirty="0">
                <a:solidFill>
                  <a:srgbClr val="0000FF"/>
                </a:solidFill>
                <a:latin typeface="Arial"/>
                <a:cs typeface="Arial"/>
              </a:rPr>
              <a:t>Unwrapping the Connecticut Arts Standards: Linking the Standards to Practice (Webinar Two)</a:t>
            </a:r>
          </a:p>
          <a:p>
            <a:pPr marL="0" indent="0" algn="ctr">
              <a:buNone/>
            </a:pPr>
            <a:endParaRPr lang="en-US" sz="4200" b="1" dirty="0">
              <a:solidFill>
                <a:srgbClr val="0000FF"/>
              </a:solidFill>
              <a:latin typeface="Arial"/>
              <a:cs typeface="Arial"/>
            </a:endParaRPr>
          </a:p>
          <a:p>
            <a:pPr marL="0" indent="0" algn="ctr">
              <a:buNone/>
            </a:pPr>
            <a:endParaRPr lang="en-US" sz="3600" b="1" dirty="0">
              <a:solidFill>
                <a:srgbClr val="1F497D"/>
              </a:solidFill>
              <a:latin typeface="Arial"/>
              <a:cs typeface="Arial"/>
            </a:endParaRPr>
          </a:p>
          <a:p>
            <a:pPr marL="0" indent="0" algn="ctr">
              <a:buNone/>
            </a:pPr>
            <a:endParaRPr lang="en-US" sz="3600" b="1" dirty="0">
              <a:solidFill>
                <a:srgbClr val="1F497D"/>
              </a:solidFill>
              <a:latin typeface="Arial"/>
              <a:cs typeface="Arial"/>
            </a:endParaRPr>
          </a:p>
          <a:p>
            <a:pPr marL="0" indent="0" algn="ctr">
              <a:buNone/>
            </a:pPr>
            <a:endParaRPr lang="en-US" sz="3600" b="1" dirty="0">
              <a:solidFill>
                <a:srgbClr val="1F497D"/>
              </a:solidFill>
              <a:latin typeface="Arial Black"/>
              <a:cs typeface="Arial Black"/>
            </a:endParaRPr>
          </a:p>
          <a:p>
            <a:pPr marL="0" indent="0" algn="ctr">
              <a:buNone/>
            </a:pPr>
            <a:endParaRPr lang="en-US" sz="3600" b="1" dirty="0">
              <a:latin typeface="Arial Black"/>
              <a:cs typeface="Arial Black"/>
            </a:endParaRPr>
          </a:p>
        </p:txBody>
      </p:sp>
      <p:pic>
        <p:nvPicPr>
          <p:cNvPr id="13" name="Picture 12" descr="CSDElogo_casual_blue.jpg" title="CSDE tree logo"/>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Layer>
                </a14:imgProps>
              </a:ext>
              <a:ext uri="{28A0092B-C50C-407E-A947-70E740481C1C}">
                <a14:useLocalDpi xmlns:a14="http://schemas.microsoft.com/office/drawing/2010/main" val="0"/>
              </a:ext>
            </a:extLst>
          </a:blip>
          <a:stretch>
            <a:fillRect/>
          </a:stretch>
        </p:blipFill>
        <p:spPr>
          <a:xfrm>
            <a:off x="3803384" y="444614"/>
            <a:ext cx="1351995" cy="1026488"/>
          </a:xfrm>
          <a:prstGeom prst="rect">
            <a:avLst/>
          </a:prstGeom>
        </p:spPr>
      </p:pic>
    </p:spTree>
    <p:extLst>
      <p:ext uri="{BB962C8B-B14F-4D97-AF65-F5344CB8AC3E}">
        <p14:creationId xmlns:p14="http://schemas.microsoft.com/office/powerpoint/2010/main" val="55615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6735"/>
          </a:xfrm>
          <a:ln>
            <a:solidFill>
              <a:srgbClr val="0000FF"/>
            </a:solidFill>
          </a:ln>
        </p:spPr>
        <p:txBody>
          <a:bodyPr>
            <a:noAutofit/>
          </a:bodyPr>
          <a:lstStyle/>
          <a:p>
            <a:r>
              <a:rPr lang="en-US" sz="3600" dirty="0">
                <a:solidFill>
                  <a:srgbClr val="0000FF"/>
                </a:solidFill>
                <a:latin typeface="Arial"/>
                <a:cs typeface="Arial"/>
              </a:rPr>
              <a:t>Linking the Standards to Practice: Creating a Unit of Study</a:t>
            </a:r>
          </a:p>
        </p:txBody>
      </p:sp>
      <p:sp>
        <p:nvSpPr>
          <p:cNvPr id="3" name="Content Placeholder 2"/>
          <p:cNvSpPr>
            <a:spLocks noGrp="1"/>
          </p:cNvSpPr>
          <p:nvPr>
            <p:ph sz="half" idx="2"/>
          </p:nvPr>
        </p:nvSpPr>
        <p:spPr>
          <a:xfrm>
            <a:off x="457200" y="1920421"/>
            <a:ext cx="8229600" cy="3410996"/>
          </a:xfrm>
          <a:ln w="57150">
            <a:solidFill>
              <a:schemeClr val="accent6"/>
            </a:solidFill>
          </a:ln>
        </p:spPr>
        <p:txBody>
          <a:bodyPr>
            <a:normAutofit/>
          </a:bodyPr>
          <a:lstStyle/>
          <a:p>
            <a:pPr marL="0" indent="0">
              <a:buNone/>
            </a:pPr>
            <a:r>
              <a:rPr lang="en-US" dirty="0">
                <a:latin typeface="Arial" panose="020B0604020202020204" pitchFamily="34" charset="0"/>
                <a:cs typeface="Arial" panose="020B0604020202020204" pitchFamily="34" charset="0"/>
              </a:rPr>
              <a:t>STEP THREE: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Write a brief description of the unit.</a:t>
            </a:r>
          </a:p>
          <a:p>
            <a:pPr marL="82296" lvl="1" indent="0">
              <a:spcBef>
                <a:spcPts val="0"/>
              </a:spcBef>
              <a:buSzPct val="80000"/>
              <a:buNone/>
            </a:pPr>
            <a:endParaRPr lang="en-US" sz="2400" dirty="0"/>
          </a:p>
        </p:txBody>
      </p:sp>
      <p:sp>
        <p:nvSpPr>
          <p:cNvPr id="7" name="Slide Number Placeholder 6"/>
          <p:cNvSpPr>
            <a:spLocks noGrp="1"/>
          </p:cNvSpPr>
          <p:nvPr>
            <p:ph type="sldNum" sz="quarter" idx="12"/>
          </p:nvPr>
        </p:nvSpPr>
        <p:spPr/>
        <p:txBody>
          <a:bodyPr/>
          <a:lstStyle/>
          <a:p>
            <a:fld id="{24F2258D-CF54-2C4E-9726-8648A0B8DDCC}" type="slidenum">
              <a:rPr lang="en-US" smtClean="0"/>
              <a:t>10</a:t>
            </a:fld>
            <a:endParaRPr lang="en-US" dirty="0"/>
          </a:p>
        </p:txBody>
      </p:sp>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61532" y="2927350"/>
            <a:ext cx="2875413" cy="2390187"/>
          </a:xfrm>
          <a:prstGeom prst="rect">
            <a:avLst/>
          </a:prstGeom>
        </p:spPr>
      </p:pic>
    </p:spTree>
    <p:extLst>
      <p:ext uri="{BB962C8B-B14F-4D97-AF65-F5344CB8AC3E}">
        <p14:creationId xmlns:p14="http://schemas.microsoft.com/office/powerpoint/2010/main" val="267545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6735"/>
          </a:xfrm>
          <a:ln>
            <a:solidFill>
              <a:srgbClr val="0000FF"/>
            </a:solidFill>
          </a:ln>
        </p:spPr>
        <p:txBody>
          <a:bodyPr>
            <a:noAutofit/>
          </a:bodyPr>
          <a:lstStyle/>
          <a:p>
            <a:r>
              <a:rPr lang="en-US" sz="3600" dirty="0">
                <a:solidFill>
                  <a:srgbClr val="0000FF"/>
                </a:solidFill>
                <a:latin typeface="Arial"/>
                <a:cs typeface="Arial"/>
              </a:rPr>
              <a:t>Linking the Standards to Practice: Creating a Unit of Study</a:t>
            </a:r>
          </a:p>
        </p:txBody>
      </p:sp>
      <p:sp>
        <p:nvSpPr>
          <p:cNvPr id="3" name="Content Placeholder 2"/>
          <p:cNvSpPr>
            <a:spLocks noGrp="1"/>
          </p:cNvSpPr>
          <p:nvPr>
            <p:ph sz="half" idx="2"/>
          </p:nvPr>
        </p:nvSpPr>
        <p:spPr>
          <a:xfrm>
            <a:off x="457200" y="1742194"/>
            <a:ext cx="8229600" cy="4224654"/>
          </a:xfrm>
          <a:ln w="57150">
            <a:solidFill>
              <a:schemeClr val="accent6"/>
            </a:solidFill>
          </a:ln>
        </p:spPr>
        <p:txBody>
          <a:bodyPr>
            <a:normAutofit/>
          </a:bodyPr>
          <a:lstStyle/>
          <a:p>
            <a:pPr marL="0" indent="0">
              <a:buNone/>
            </a:pPr>
            <a:r>
              <a:rPr lang="en-US" dirty="0">
                <a:latin typeface="Arial" panose="020B0604020202020204" pitchFamily="34" charset="0"/>
                <a:cs typeface="Arial" panose="020B0604020202020204" pitchFamily="34" charset="0"/>
              </a:rPr>
              <a:t>STEP FOUR: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Select the appropriate grade level Performance Standards that align with and drive this unit. </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hlinkClick r:id="rId3"/>
              </a:rPr>
              <a:t>Link to National Arts Standards</a:t>
            </a: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err="1">
                <a:latin typeface="Arial" panose="020B0604020202020204" pitchFamily="34" charset="0"/>
                <a:cs typeface="Arial" panose="020B0604020202020204" pitchFamily="34" charset="0"/>
                <a:hlinkClick r:id="rId4"/>
              </a:rPr>
              <a:t>Nafme</a:t>
            </a:r>
            <a:r>
              <a:rPr lang="en-US" dirty="0">
                <a:latin typeface="Arial" panose="020B0604020202020204" pitchFamily="34" charset="0"/>
                <a:cs typeface="Arial" panose="020B0604020202020204" pitchFamily="34" charset="0"/>
                <a:hlinkClick r:id="rId4"/>
              </a:rPr>
              <a:t> format of Music Standards</a:t>
            </a: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marL="82296" lvl="1" indent="0">
              <a:spcBef>
                <a:spcPts val="0"/>
              </a:spcBef>
              <a:buSzPct val="80000"/>
              <a:buNone/>
            </a:pPr>
            <a:endParaRPr lang="en-US" sz="2400" dirty="0"/>
          </a:p>
        </p:txBody>
      </p:sp>
      <p:sp>
        <p:nvSpPr>
          <p:cNvPr id="7" name="Slide Number Placeholder 6"/>
          <p:cNvSpPr>
            <a:spLocks noGrp="1"/>
          </p:cNvSpPr>
          <p:nvPr>
            <p:ph type="sldNum" sz="quarter" idx="12"/>
          </p:nvPr>
        </p:nvSpPr>
        <p:spPr/>
        <p:txBody>
          <a:bodyPr/>
          <a:lstStyle/>
          <a:p>
            <a:fld id="{24F2258D-CF54-2C4E-9726-8648A0B8DDCC}" type="slidenum">
              <a:rPr lang="en-US" smtClean="0"/>
              <a:t>11</a:t>
            </a:fld>
            <a:endParaRPr lang="en-US" dirty="0"/>
          </a:p>
        </p:txBody>
      </p:sp>
      <p:pic>
        <p:nvPicPr>
          <p:cNvPr id="4" name="Picture 3" title="CSDE tree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2293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7" name="Slide Number Placeholder 6"/>
          <p:cNvSpPr>
            <a:spLocks noGrp="1"/>
          </p:cNvSpPr>
          <p:nvPr>
            <p:ph type="sldNum" sz="quarter" idx="12"/>
          </p:nvPr>
        </p:nvSpPr>
        <p:spPr>
          <a:xfrm>
            <a:off x="8239989" y="6582676"/>
            <a:ext cx="426027" cy="346982"/>
          </a:xfrm>
        </p:spPr>
        <p:txBody>
          <a:bodyPr/>
          <a:lstStyle/>
          <a:p>
            <a:fld id="{24F2258D-CF54-2C4E-9726-8648A0B8DDCC}" type="slidenum">
              <a:rPr lang="en-US" smtClean="0"/>
              <a:t>12</a:t>
            </a:fld>
            <a:endParaRPr lang="en-US" dirty="0"/>
          </a:p>
        </p:txBody>
      </p:sp>
      <p:sp>
        <p:nvSpPr>
          <p:cNvPr id="8" name="Title 1"/>
          <p:cNvSpPr txBox="1">
            <a:spLocks/>
          </p:cNvSpPr>
          <p:nvPr/>
        </p:nvSpPr>
        <p:spPr>
          <a:xfrm>
            <a:off x="1" y="76498"/>
            <a:ext cx="8936944" cy="572856"/>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0000FF"/>
                </a:solidFill>
                <a:latin typeface="Arial"/>
                <a:cs typeface="Arial"/>
              </a:rPr>
              <a:t>Example of Model Unit (ART) Gr. 2  </a:t>
            </a:r>
            <a:r>
              <a:rPr lang="en-US" sz="1800" dirty="0">
                <a:solidFill>
                  <a:srgbClr val="0000FF"/>
                </a:solidFill>
                <a:latin typeface="Arial"/>
                <a:cs typeface="Arial"/>
              </a:rPr>
              <a:t>(CAST Glastonbury Public Schools)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18711173"/>
              </p:ext>
            </p:extLst>
          </p:nvPr>
        </p:nvGraphicFramePr>
        <p:xfrm>
          <a:off x="206309" y="624310"/>
          <a:ext cx="8459706" cy="5142374"/>
        </p:xfrm>
        <a:graphic>
          <a:graphicData uri="http://schemas.openxmlformats.org/drawingml/2006/table">
            <a:tbl>
              <a:tblPr firstRow="1" firstCol="1" bandRow="1">
                <a:tableStyleId>{93296810-A885-4BE3-A3E7-6D5BEEA58F35}</a:tableStyleId>
              </a:tblPr>
              <a:tblGrid>
                <a:gridCol w="4229853">
                  <a:extLst>
                    <a:ext uri="{9D8B030D-6E8A-4147-A177-3AD203B41FA5}">
                      <a16:colId xmlns:a16="http://schemas.microsoft.com/office/drawing/2014/main" val="2228026899"/>
                    </a:ext>
                  </a:extLst>
                </a:gridCol>
                <a:gridCol w="4229853">
                  <a:extLst>
                    <a:ext uri="{9D8B030D-6E8A-4147-A177-3AD203B41FA5}">
                      <a16:colId xmlns:a16="http://schemas.microsoft.com/office/drawing/2014/main" val="1242496559"/>
                    </a:ext>
                  </a:extLst>
                </a:gridCol>
              </a:tblGrid>
              <a:tr h="277973">
                <a:tc>
                  <a:txBody>
                    <a:bodyPr/>
                    <a:lstStyle/>
                    <a:p>
                      <a:pPr marL="0" marR="0">
                        <a:spcBef>
                          <a:spcPts val="0"/>
                        </a:spcBef>
                        <a:spcAft>
                          <a:spcPts val="0"/>
                        </a:spcAft>
                        <a:tabLst>
                          <a:tab pos="177800" algn="l"/>
                        </a:tabLst>
                      </a:pPr>
                      <a:r>
                        <a:rPr lang="en-US" sz="1800" dirty="0">
                          <a:solidFill>
                            <a:schemeClr val="tx1"/>
                          </a:solidFill>
                          <a:effectLst/>
                          <a:latin typeface="Arial" panose="020B0604020202020204" pitchFamily="34" charset="0"/>
                          <a:cs typeface="Arial" panose="020B0604020202020204" pitchFamily="34" charset="0"/>
                        </a:rPr>
                        <a:t>Unit Title:  Monet – Master of Color</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33" marR="57533"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Grade 2, Art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33" marR="57533"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24002229"/>
                  </a:ext>
                </a:extLst>
              </a:tr>
              <a:tr h="216201">
                <a:tc gridSpan="2">
                  <a:txBody>
                    <a:bodyPr/>
                    <a:lstStyle/>
                    <a:p>
                      <a:pPr marL="0" marR="0">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Glastonbury Elementary Teachers Lynn </a:t>
                      </a:r>
                      <a:r>
                        <a:rPr lang="en-US" sz="1400" dirty="0" err="1">
                          <a:solidFill>
                            <a:schemeClr val="tx1"/>
                          </a:solidFill>
                          <a:effectLst/>
                          <a:latin typeface="Arial" panose="020B0604020202020204" pitchFamily="34" charset="0"/>
                          <a:cs typeface="Arial" panose="020B0604020202020204" pitchFamily="34" charset="0"/>
                        </a:rPr>
                        <a:t>Lettieri</a:t>
                      </a:r>
                      <a:r>
                        <a:rPr lang="en-US" sz="1400" dirty="0">
                          <a:solidFill>
                            <a:schemeClr val="tx1"/>
                          </a:solidFill>
                          <a:effectLst/>
                          <a:latin typeface="Arial" panose="020B0604020202020204" pitchFamily="34" charset="0"/>
                          <a:cs typeface="Arial" panose="020B0604020202020204" pitchFamily="34" charset="0"/>
                        </a:rPr>
                        <a:t>, Dawn </a:t>
                      </a:r>
                      <a:r>
                        <a:rPr lang="en-US" sz="1400" dirty="0" err="1">
                          <a:solidFill>
                            <a:schemeClr val="tx1"/>
                          </a:solidFill>
                          <a:effectLst/>
                          <a:latin typeface="Arial" panose="020B0604020202020204" pitchFamily="34" charset="0"/>
                          <a:cs typeface="Arial" panose="020B0604020202020204" pitchFamily="34" charset="0"/>
                        </a:rPr>
                        <a:t>Mistretta</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533" marR="5753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305935627"/>
                  </a:ext>
                </a:extLst>
              </a:tr>
              <a:tr h="2222519">
                <a:tc gridSpan="2">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Brief Description of Unit:  Value/Light and Shadow</a:t>
                      </a:r>
                      <a:endParaRPr lang="en-US" sz="90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In this unit, students respond to the works of Claude Monet and learn to apply value changes in a series of paintings as observed in a landscape.  Students will engage in media/technique experimentation and development of paint mixing skills to develop various values of color through worksheets and observation of simple objects to scaffold understanding.  The final series of paintings will reflect changes of value that occur due to weather, time of day and seasonal changes.</a:t>
                      </a:r>
                    </a:p>
                  </a:txBody>
                  <a:tcPr marL="57533" marR="5753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779545499"/>
                  </a:ext>
                </a:extLst>
              </a:tr>
              <a:tr h="1945808">
                <a:tc gridSpan="2">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Standards:</a:t>
                      </a:r>
                    </a:p>
                    <a:p>
                      <a:pPr marL="285750" marR="0" lvl="0" indent="-285750">
                        <a:spcBef>
                          <a:spcPts val="0"/>
                        </a:spcBef>
                        <a:spcAft>
                          <a:spcPts val="0"/>
                        </a:spcAft>
                        <a:buFont typeface="Arial" panose="020B0604020202020204" pitchFamily="34" charset="0"/>
                        <a:buChar char="•"/>
                      </a:pPr>
                      <a:r>
                        <a:rPr lang="en-US" sz="1800" i="1" dirty="0">
                          <a:solidFill>
                            <a:schemeClr val="tx1"/>
                          </a:solidFill>
                          <a:effectLst/>
                          <a:latin typeface="Arial" panose="020B0604020202020204" pitchFamily="34" charset="0"/>
                          <a:cs typeface="Arial" panose="020B0604020202020204" pitchFamily="34" charset="0"/>
                        </a:rPr>
                        <a:t>Creating: </a:t>
                      </a:r>
                    </a:p>
                    <a:p>
                      <a:pPr marL="0" marR="0">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VA:Cr3.1.2a </a:t>
                      </a:r>
                      <a:r>
                        <a:rPr lang="en-US" sz="1800" dirty="0">
                          <a:solidFill>
                            <a:schemeClr val="tx1"/>
                          </a:solidFill>
                          <a:effectLst/>
                          <a:latin typeface="Arial" panose="020B0604020202020204" pitchFamily="34" charset="0"/>
                          <a:cs typeface="Arial" panose="020B0604020202020204" pitchFamily="34" charset="0"/>
                        </a:rPr>
                        <a:t>- Discuss and reflect with peers about choices made in creating artwork.</a:t>
                      </a:r>
                    </a:p>
                    <a:p>
                      <a:pPr marL="0" marR="0">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VA:Cr1.2.1a </a:t>
                      </a:r>
                      <a:r>
                        <a:rPr lang="en-US" sz="1800" dirty="0">
                          <a:solidFill>
                            <a:schemeClr val="tx1"/>
                          </a:solidFill>
                          <a:effectLst/>
                          <a:latin typeface="Arial" panose="020B0604020202020204" pitchFamily="34" charset="0"/>
                          <a:cs typeface="Arial" panose="020B0604020202020204" pitchFamily="34" charset="0"/>
                        </a:rPr>
                        <a:t>- Use observation and investigation in preparation for making a work of art.</a:t>
                      </a:r>
                    </a:p>
                    <a:p>
                      <a:pPr marL="285750" marR="0" indent="-285750">
                        <a:spcBef>
                          <a:spcPts val="0"/>
                        </a:spcBef>
                        <a:spcAft>
                          <a:spcPts val="0"/>
                        </a:spcAft>
                        <a:buFont typeface="Arial" panose="020B0604020202020204" pitchFamily="34" charset="0"/>
                        <a:buChar char="•"/>
                      </a:pPr>
                      <a:endParaRPr lang="en-US" sz="800" i="1" dirty="0">
                        <a:solidFill>
                          <a:schemeClr val="tx1"/>
                        </a:solidFill>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800" i="1" dirty="0">
                          <a:solidFill>
                            <a:schemeClr val="tx1"/>
                          </a:solidFill>
                          <a:effectLst/>
                          <a:latin typeface="Arial" panose="020B0604020202020204" pitchFamily="34" charset="0"/>
                          <a:cs typeface="Arial" panose="020B0604020202020204" pitchFamily="34" charset="0"/>
                        </a:rPr>
                        <a:t>Connecting: </a:t>
                      </a:r>
                    </a:p>
                    <a:p>
                      <a:pPr marL="0" marR="0">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VA:Cn10.1.3a </a:t>
                      </a:r>
                      <a:r>
                        <a:rPr lang="en-US" sz="1800" dirty="0">
                          <a:solidFill>
                            <a:schemeClr val="tx1"/>
                          </a:solidFill>
                          <a:effectLst/>
                          <a:latin typeface="Arial" panose="020B0604020202020204" pitchFamily="34" charset="0"/>
                          <a:cs typeface="Arial" panose="020B0604020202020204" pitchFamily="34" charset="0"/>
                        </a:rPr>
                        <a:t>-Develop a work of art based on observations of surroundings.</a:t>
                      </a:r>
                    </a:p>
                  </a:txBody>
                  <a:tcPr marL="57533" marR="5753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609154548"/>
                  </a:ext>
                </a:extLst>
              </a:tr>
            </a:tbl>
          </a:graphicData>
        </a:graphic>
      </p:graphicFrame>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03660" y="3139793"/>
            <a:ext cx="1698683" cy="3338791"/>
          </a:xfrm>
          <a:prstGeom prst="rect">
            <a:avLst/>
          </a:prstGeom>
        </p:spPr>
      </p:pic>
    </p:spTree>
    <p:extLst>
      <p:ext uri="{BB962C8B-B14F-4D97-AF65-F5344CB8AC3E}">
        <p14:creationId xmlns:p14="http://schemas.microsoft.com/office/powerpoint/2010/main" val="354914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7" name="Slide Number Placeholder 6"/>
          <p:cNvSpPr>
            <a:spLocks noGrp="1"/>
          </p:cNvSpPr>
          <p:nvPr>
            <p:ph type="sldNum" sz="quarter" idx="12"/>
          </p:nvPr>
        </p:nvSpPr>
        <p:spPr>
          <a:xfrm>
            <a:off x="8239989" y="6582676"/>
            <a:ext cx="426027" cy="346982"/>
          </a:xfrm>
        </p:spPr>
        <p:txBody>
          <a:bodyPr/>
          <a:lstStyle/>
          <a:p>
            <a:fld id="{24F2258D-CF54-2C4E-9726-8648A0B8DDCC}" type="slidenum">
              <a:rPr lang="en-US" smtClean="0"/>
              <a:t>13</a:t>
            </a:fld>
            <a:endParaRPr lang="en-US" dirty="0"/>
          </a:p>
        </p:txBody>
      </p:sp>
      <p:sp>
        <p:nvSpPr>
          <p:cNvPr id="8" name="Title 1"/>
          <p:cNvSpPr txBox="1">
            <a:spLocks/>
          </p:cNvSpPr>
          <p:nvPr/>
        </p:nvSpPr>
        <p:spPr>
          <a:xfrm>
            <a:off x="206311" y="0"/>
            <a:ext cx="8730634" cy="772725"/>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0000FF"/>
                </a:solidFill>
                <a:latin typeface="Arial"/>
                <a:cs typeface="Arial"/>
              </a:rPr>
              <a:t>Example of Model Unit (ART) Gr. 8  </a:t>
            </a:r>
            <a:r>
              <a:rPr lang="en-US" sz="1800" dirty="0">
                <a:solidFill>
                  <a:srgbClr val="0000FF"/>
                </a:solidFill>
                <a:latin typeface="Arial"/>
                <a:cs typeface="Arial"/>
              </a:rPr>
              <a:t>(CAST Glastonbury Public Schools)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380244663"/>
              </p:ext>
            </p:extLst>
          </p:nvPr>
        </p:nvGraphicFramePr>
        <p:xfrm>
          <a:off x="206311" y="718892"/>
          <a:ext cx="8567782" cy="4883745"/>
        </p:xfrm>
        <a:graphic>
          <a:graphicData uri="http://schemas.openxmlformats.org/drawingml/2006/table">
            <a:tbl>
              <a:tblPr firstRow="1" firstCol="1" bandRow="1">
                <a:tableStyleId>{93296810-A885-4BE3-A3E7-6D5BEEA58F35}</a:tableStyleId>
              </a:tblPr>
              <a:tblGrid>
                <a:gridCol w="4283891">
                  <a:extLst>
                    <a:ext uri="{9D8B030D-6E8A-4147-A177-3AD203B41FA5}">
                      <a16:colId xmlns:a16="http://schemas.microsoft.com/office/drawing/2014/main" val="927020612"/>
                    </a:ext>
                  </a:extLst>
                </a:gridCol>
                <a:gridCol w="4283891">
                  <a:extLst>
                    <a:ext uri="{9D8B030D-6E8A-4147-A177-3AD203B41FA5}">
                      <a16:colId xmlns:a16="http://schemas.microsoft.com/office/drawing/2014/main" val="4217262254"/>
                    </a:ext>
                  </a:extLst>
                </a:gridCol>
              </a:tblGrid>
              <a:tr h="406006">
                <a:tc>
                  <a:txBody>
                    <a:bodyPr/>
                    <a:lstStyle/>
                    <a:p>
                      <a:pPr marL="0" marR="0">
                        <a:spcBef>
                          <a:spcPts val="0"/>
                        </a:spcBef>
                        <a:spcAft>
                          <a:spcPts val="0"/>
                        </a:spcAft>
                        <a:tabLst>
                          <a:tab pos="177800" algn="l"/>
                        </a:tabLst>
                      </a:pPr>
                      <a:r>
                        <a:rPr lang="en-US" sz="1800" dirty="0">
                          <a:solidFill>
                            <a:schemeClr val="tx1"/>
                          </a:solidFill>
                          <a:effectLst/>
                        </a:rPr>
                        <a:t>Unit Title:  Personal Statement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800" dirty="0">
                          <a:solidFill>
                            <a:schemeClr val="tx1"/>
                          </a:solidFill>
                          <a:effectLst/>
                        </a:rPr>
                        <a:t>Grade 8/Course: Art Smart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85751695"/>
                  </a:ext>
                </a:extLst>
              </a:tr>
              <a:tr h="0">
                <a:tc gridSpan="2">
                  <a:txBody>
                    <a:bodyPr/>
                    <a:lstStyle/>
                    <a:p>
                      <a:pPr marL="0" marR="0">
                        <a:spcBef>
                          <a:spcPts val="0"/>
                        </a:spcBef>
                        <a:spcAft>
                          <a:spcPts val="0"/>
                        </a:spcAft>
                      </a:pPr>
                      <a:r>
                        <a:rPr lang="en-US" sz="1200" dirty="0">
                          <a:solidFill>
                            <a:schemeClr val="tx1"/>
                          </a:solidFill>
                          <a:effectLst/>
                        </a:rPr>
                        <a:t>Smith Middle School (Glastonbury)  Teachers: Holly Constantine and Adriana </a:t>
                      </a:r>
                      <a:r>
                        <a:rPr lang="en-US" sz="1200" dirty="0" err="1">
                          <a:solidFill>
                            <a:schemeClr val="tx1"/>
                          </a:solidFill>
                          <a:effectLst/>
                        </a:rPr>
                        <a:t>Cerasani</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550517245"/>
                  </a:ext>
                </a:extLst>
              </a:tr>
              <a:tr h="0">
                <a:tc gridSpan="2">
                  <a:txBody>
                    <a:bodyPr/>
                    <a:lstStyle/>
                    <a:p>
                      <a:pPr marL="0" marR="0">
                        <a:spcBef>
                          <a:spcPts val="0"/>
                        </a:spcBef>
                        <a:spcAft>
                          <a:spcPts val="0"/>
                        </a:spcAft>
                      </a:pPr>
                      <a:r>
                        <a:rPr lang="en-US" sz="1800" dirty="0">
                          <a:solidFill>
                            <a:schemeClr val="tx1"/>
                          </a:solidFill>
                          <a:effectLst/>
                        </a:rPr>
                        <a:t>Brief Description of Unit:  Statement pieces-reflecting personal experiences</a:t>
                      </a:r>
                      <a:endParaRPr lang="en-US" sz="800" dirty="0">
                        <a:solidFill>
                          <a:schemeClr val="tx1"/>
                        </a:solidFill>
                        <a:effectLst/>
                      </a:endParaRPr>
                    </a:p>
                    <a:p>
                      <a:pPr marL="0" marR="0">
                        <a:spcBef>
                          <a:spcPts val="0"/>
                        </a:spcBef>
                        <a:spcAft>
                          <a:spcPts val="0"/>
                        </a:spcAft>
                      </a:pPr>
                      <a:r>
                        <a:rPr lang="en-US" sz="800" dirty="0">
                          <a:solidFill>
                            <a:schemeClr val="tx1"/>
                          </a:solidFill>
                          <a:effectLst/>
                        </a:rPr>
                        <a:t> </a:t>
                      </a:r>
                    </a:p>
                    <a:p>
                      <a:pPr marL="0" marR="0">
                        <a:spcBef>
                          <a:spcPts val="0"/>
                        </a:spcBef>
                        <a:spcAft>
                          <a:spcPts val="0"/>
                        </a:spcAft>
                      </a:pPr>
                      <a:r>
                        <a:rPr lang="en-US" sz="1800" dirty="0">
                          <a:solidFill>
                            <a:schemeClr val="tx1"/>
                          </a:solidFill>
                          <a:effectLst/>
                        </a:rPr>
                        <a:t>In this unit students will </a:t>
                      </a:r>
                      <a:r>
                        <a:rPr lang="en-US" sz="1800" i="1" dirty="0">
                          <a:solidFill>
                            <a:srgbClr val="0000FF"/>
                          </a:solidFill>
                          <a:effectLst/>
                        </a:rPr>
                        <a:t>investigate and reflect </a:t>
                      </a:r>
                      <a:r>
                        <a:rPr lang="en-US" sz="1800" dirty="0">
                          <a:solidFill>
                            <a:schemeClr val="tx1"/>
                          </a:solidFill>
                          <a:effectLst/>
                        </a:rPr>
                        <a:t>on a variety of American Artists from the Wadsworth </a:t>
                      </a:r>
                      <a:r>
                        <a:rPr lang="en-US" sz="1800" dirty="0" err="1">
                          <a:solidFill>
                            <a:schemeClr val="tx1"/>
                          </a:solidFill>
                          <a:effectLst/>
                        </a:rPr>
                        <a:t>Atheneum</a:t>
                      </a:r>
                      <a:r>
                        <a:rPr lang="en-US" sz="1800" dirty="0">
                          <a:solidFill>
                            <a:schemeClr val="tx1"/>
                          </a:solidFill>
                          <a:effectLst/>
                        </a:rPr>
                        <a:t>. The works selected for responding will cover a range of styles and time frames. Students will draw inspiration from the master work to create their own artwork/composition that visually communicates an emotion and personal experiences.</a:t>
                      </a:r>
                      <a:endParaRPr lang="en-US" sz="800" dirty="0">
                        <a:solidFill>
                          <a:schemeClr val="tx1"/>
                        </a:solidFill>
                        <a:effectLst/>
                      </a:endParaRPr>
                    </a:p>
                    <a:p>
                      <a:pPr marL="0" marR="0">
                        <a:spcBef>
                          <a:spcPts val="0"/>
                        </a:spcBef>
                        <a:spcAft>
                          <a:spcPts val="0"/>
                        </a:spcAft>
                      </a:pPr>
                      <a:r>
                        <a:rPr lang="en-US" sz="800" dirty="0">
                          <a:solidFill>
                            <a:schemeClr val="tx1"/>
                          </a:solidFill>
                          <a:effectLst/>
                        </a:rPr>
                        <a:t> </a:t>
                      </a:r>
                    </a:p>
                    <a:p>
                      <a:pPr marL="0" marR="0">
                        <a:spcBef>
                          <a:spcPts val="0"/>
                        </a:spcBef>
                        <a:spcAft>
                          <a:spcPts val="0"/>
                        </a:spcAft>
                      </a:pPr>
                      <a:r>
                        <a:rPr lang="en-US" sz="1800" dirty="0">
                          <a:solidFill>
                            <a:schemeClr val="tx1"/>
                          </a:solidFill>
                          <a:effectLst/>
                        </a:rPr>
                        <a:t>American Art - Norman Rockwell, Georgia O’Keefe, Wyeth, Homer (examples, focus)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3815481541"/>
                  </a:ext>
                </a:extLst>
              </a:tr>
              <a:tr h="2130779">
                <a:tc gridSpan="2">
                  <a:txBody>
                    <a:bodyPr/>
                    <a:lstStyle/>
                    <a:p>
                      <a:pPr marL="0" marR="0">
                        <a:spcBef>
                          <a:spcPts val="0"/>
                        </a:spcBef>
                        <a:spcAft>
                          <a:spcPts val="0"/>
                        </a:spcAft>
                      </a:pPr>
                      <a:r>
                        <a:rPr lang="en-US" sz="1800" dirty="0">
                          <a:solidFill>
                            <a:schemeClr val="tx1"/>
                          </a:solidFill>
                          <a:effectLst/>
                        </a:rPr>
                        <a:t>Standards:</a:t>
                      </a:r>
                    </a:p>
                    <a:p>
                      <a:pPr marL="0" marR="0">
                        <a:spcBef>
                          <a:spcPts val="0"/>
                        </a:spcBef>
                        <a:spcAft>
                          <a:spcPts val="0"/>
                        </a:spcAft>
                        <a:tabLst>
                          <a:tab pos="330200" algn="l"/>
                        </a:tabLst>
                      </a:pPr>
                      <a:r>
                        <a:rPr lang="en-US" sz="1800" dirty="0">
                          <a:solidFill>
                            <a:schemeClr val="tx1"/>
                          </a:solidFill>
                          <a:effectLst/>
                        </a:rPr>
                        <a:t>•	</a:t>
                      </a:r>
                      <a:r>
                        <a:rPr lang="en-US" sz="1800" i="1" dirty="0">
                          <a:solidFill>
                            <a:schemeClr val="tx1"/>
                          </a:solidFill>
                          <a:effectLst/>
                        </a:rPr>
                        <a:t>Creating: VA:CR1.1.8a </a:t>
                      </a:r>
                      <a:r>
                        <a:rPr lang="en-US" sz="1800" dirty="0">
                          <a:solidFill>
                            <a:schemeClr val="tx1"/>
                          </a:solidFill>
                          <a:effectLst/>
                        </a:rPr>
                        <a:t>- Document early stages of the creative process visually and/or verbally in traditional or new media.</a:t>
                      </a:r>
                    </a:p>
                    <a:p>
                      <a:pPr marL="0" marR="0">
                        <a:spcBef>
                          <a:spcPts val="0"/>
                        </a:spcBef>
                        <a:spcAft>
                          <a:spcPts val="0"/>
                        </a:spcAft>
                        <a:tabLst>
                          <a:tab pos="273050" algn="l"/>
                        </a:tabLst>
                      </a:pPr>
                      <a:r>
                        <a:rPr lang="en-US" sz="1800" dirty="0">
                          <a:solidFill>
                            <a:schemeClr val="tx1"/>
                          </a:solidFill>
                          <a:effectLst/>
                        </a:rPr>
                        <a:t>•	</a:t>
                      </a:r>
                      <a:r>
                        <a:rPr lang="en-US" sz="1800" i="1" dirty="0">
                          <a:solidFill>
                            <a:schemeClr val="tx1"/>
                          </a:solidFill>
                          <a:effectLst/>
                        </a:rPr>
                        <a:t>Creating: VA:CR1.2.8a </a:t>
                      </a:r>
                      <a:r>
                        <a:rPr lang="en-US" sz="1800" dirty="0">
                          <a:solidFill>
                            <a:schemeClr val="tx1"/>
                          </a:solidFill>
                          <a:effectLst/>
                        </a:rPr>
                        <a:t>- Collaboratively shape an artistic investigation of an aspect of present-day life using a contemporary practice of art and design.</a:t>
                      </a:r>
                    </a:p>
                    <a:p>
                      <a:pPr marL="0" marR="0">
                        <a:spcBef>
                          <a:spcPts val="0"/>
                        </a:spcBef>
                        <a:spcAft>
                          <a:spcPts val="0"/>
                        </a:spcAft>
                        <a:tabLst>
                          <a:tab pos="273050" algn="l"/>
                        </a:tabLst>
                      </a:pPr>
                      <a:r>
                        <a:rPr lang="en-US" sz="1800" dirty="0">
                          <a:solidFill>
                            <a:schemeClr val="tx1"/>
                          </a:solidFill>
                          <a:effectLst/>
                        </a:rPr>
                        <a:t>•	</a:t>
                      </a:r>
                      <a:r>
                        <a:rPr lang="en-US" sz="1800" i="1" dirty="0">
                          <a:solidFill>
                            <a:schemeClr val="tx1"/>
                          </a:solidFill>
                          <a:effectLst/>
                        </a:rPr>
                        <a:t>Responding: Va:Re7.1.8a </a:t>
                      </a:r>
                      <a:r>
                        <a:rPr lang="en-US" sz="1800" dirty="0">
                          <a:solidFill>
                            <a:schemeClr val="tx1"/>
                          </a:solidFill>
                          <a:effectLst/>
                        </a:rPr>
                        <a:t>- Explain how a person’s aesthetic choices are influenced by culture and environment and impact the visual image that one conveys to others.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4084165689"/>
                  </a:ext>
                </a:extLst>
              </a:tr>
            </a:tbl>
          </a:graphicData>
        </a:graphic>
      </p:graphicFrame>
    </p:spTree>
    <p:extLst>
      <p:ext uri="{BB962C8B-B14F-4D97-AF65-F5344CB8AC3E}">
        <p14:creationId xmlns:p14="http://schemas.microsoft.com/office/powerpoint/2010/main" val="198455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7" name="Slide Number Placeholder 6"/>
          <p:cNvSpPr>
            <a:spLocks noGrp="1"/>
          </p:cNvSpPr>
          <p:nvPr>
            <p:ph type="sldNum" sz="quarter" idx="12"/>
          </p:nvPr>
        </p:nvSpPr>
        <p:spPr>
          <a:xfrm>
            <a:off x="8239989" y="6582676"/>
            <a:ext cx="426027" cy="346982"/>
          </a:xfrm>
        </p:spPr>
        <p:txBody>
          <a:bodyPr/>
          <a:lstStyle/>
          <a:p>
            <a:fld id="{24F2258D-CF54-2C4E-9726-8648A0B8DDCC}" type="slidenum">
              <a:rPr lang="en-US" smtClean="0"/>
              <a:t>14</a:t>
            </a:fld>
            <a:endParaRPr lang="en-US" dirty="0"/>
          </a:p>
        </p:txBody>
      </p:sp>
      <p:pic>
        <p:nvPicPr>
          <p:cNvPr id="13" name="Content Placehold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828" y="-13569"/>
            <a:ext cx="2685684" cy="2601786"/>
          </a:xfrm>
          <a:prstGeom prst="rect">
            <a:avLst/>
          </a:prstGeom>
        </p:spPr>
      </p:pic>
      <p:sp>
        <p:nvSpPr>
          <p:cNvPr id="3" name="Content Placeholder 2"/>
          <p:cNvSpPr>
            <a:spLocks noGrp="1"/>
          </p:cNvSpPr>
          <p:nvPr>
            <p:ph idx="1"/>
          </p:nvPr>
        </p:nvSpPr>
        <p:spPr>
          <a:xfrm>
            <a:off x="276943" y="486858"/>
            <a:ext cx="8310041" cy="5618345"/>
          </a:xfrm>
        </p:spPr>
        <p:txBody>
          <a:bodyPr>
            <a:normAutofit fontScale="85000" lnSpcReduction="10000"/>
          </a:bodyPr>
          <a:lstStyle/>
          <a:p>
            <a:pPr marL="0" indent="0">
              <a:buNone/>
            </a:pPr>
            <a:r>
              <a:rPr lang="en-US" sz="2000" b="1" dirty="0">
                <a:solidFill>
                  <a:schemeClr val="tx2">
                    <a:lumMod val="60000"/>
                    <a:lumOff val="40000"/>
                  </a:schemeClr>
                </a:solidFill>
                <a:latin typeface="Arial" panose="020B0604020202020204" pitchFamily="34" charset="0"/>
                <a:cs typeface="Arial" panose="020B0604020202020204" pitchFamily="34" charset="0"/>
              </a:rPr>
              <a:t>Example of Model Unit (MUSIC) Gr.  2 CAST </a:t>
            </a:r>
          </a:p>
          <a:p>
            <a:pPr marL="0" indent="0">
              <a:buNone/>
            </a:pPr>
            <a:r>
              <a:rPr lang="en-US" sz="2000" b="1" dirty="0">
                <a:solidFill>
                  <a:schemeClr val="tx2">
                    <a:lumMod val="60000"/>
                    <a:lumOff val="40000"/>
                  </a:schemeClr>
                </a:solidFill>
                <a:latin typeface="Arial" panose="020B0604020202020204" pitchFamily="34" charset="0"/>
                <a:cs typeface="Arial" panose="020B0604020202020204" pitchFamily="34" charset="0"/>
              </a:rPr>
              <a:t>Glastonbury Public Schools   Grade 2/General Music</a:t>
            </a:r>
          </a:p>
          <a:p>
            <a:pPr marL="0" indent="0">
              <a:buNone/>
            </a:pPr>
            <a:r>
              <a:rPr lang="en-US" sz="2000" b="1" dirty="0">
                <a:solidFill>
                  <a:schemeClr val="tx2">
                    <a:lumMod val="60000"/>
                    <a:lumOff val="40000"/>
                  </a:schemeClr>
                </a:solidFill>
                <a:latin typeface="Arial" panose="020B0604020202020204" pitchFamily="34" charset="0"/>
                <a:cs typeface="Arial" panose="020B0604020202020204" pitchFamily="34" charset="0"/>
              </a:rPr>
              <a:t>Unit Title: Rhythmic Composition                  </a:t>
            </a:r>
          </a:p>
          <a:p>
            <a:pPr marL="0" indent="0">
              <a:buNone/>
            </a:pPr>
            <a:endParaRPr lang="en-US" sz="900" b="1" u="sng" dirty="0">
              <a:solidFill>
                <a:schemeClr val="tx2">
                  <a:lumMod val="60000"/>
                  <a:lumOff val="40000"/>
                </a:schemeClr>
              </a:solidFill>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Brief Description of Unit: </a:t>
            </a:r>
          </a:p>
          <a:p>
            <a:pPr marL="0" indent="0">
              <a:lnSpc>
                <a:spcPct val="110000"/>
              </a:lnSpc>
              <a:spcBef>
                <a:spcPts val="0"/>
              </a:spcBef>
              <a:buNone/>
            </a:pPr>
            <a:r>
              <a:rPr lang="en-US" sz="2000" dirty="0">
                <a:latin typeface="Arial" panose="020B0604020202020204" pitchFamily="34" charset="0"/>
                <a:cs typeface="Arial" panose="020B0604020202020204" pitchFamily="34" charset="0"/>
              </a:rPr>
              <a:t>Students will create, notate and perform a short rhythmic </a:t>
            </a:r>
            <a:r>
              <a:rPr lang="en-US" sz="2000" dirty="0" smtClean="0">
                <a:latin typeface="Arial" panose="020B0604020202020204" pitchFamily="34" charset="0"/>
                <a:cs typeface="Arial" panose="020B0604020202020204" pitchFamily="34" charset="0"/>
              </a:rPr>
              <a:t>composition</a:t>
            </a:r>
          </a:p>
          <a:p>
            <a:pPr marL="0" indent="0">
              <a:lnSpc>
                <a:spcPct val="110000"/>
              </a:lnSpc>
              <a:spcBef>
                <a:spcPts val="0"/>
              </a:spcBef>
              <a:buNone/>
            </a:pP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duple meter using quarter notes, half notes, and rests.  The unit will </a:t>
            </a:r>
            <a:endParaRPr lang="en-US" sz="2000" dirty="0" smtClean="0">
              <a:latin typeface="Arial" panose="020B0604020202020204" pitchFamily="34" charset="0"/>
              <a:cs typeface="Arial" panose="020B0604020202020204" pitchFamily="34" charset="0"/>
            </a:endParaRPr>
          </a:p>
          <a:p>
            <a:pPr marL="0" indent="0">
              <a:lnSpc>
                <a:spcPct val="110000"/>
              </a:lnSpc>
              <a:spcBef>
                <a:spcPts val="0"/>
              </a:spcBef>
              <a:buNone/>
            </a:pP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eature </a:t>
            </a:r>
            <a:r>
              <a:rPr lang="en-US" sz="2000" dirty="0">
                <a:latin typeface="Arial" panose="020B0604020202020204" pitchFamily="34" charset="0"/>
                <a:cs typeface="Arial" panose="020B0604020202020204" pitchFamily="34" charset="0"/>
              </a:rPr>
              <a:t>a historical and cultural study of a composer/s and given </a:t>
            </a:r>
            <a:endParaRPr lang="en-US" sz="2000" dirty="0" smtClean="0">
              <a:latin typeface="Arial" panose="020B0604020202020204" pitchFamily="34" charset="0"/>
              <a:cs typeface="Arial" panose="020B0604020202020204" pitchFamily="34" charset="0"/>
            </a:endParaRPr>
          </a:p>
          <a:p>
            <a:pPr marL="0" indent="0">
              <a:lnSpc>
                <a:spcPct val="110000"/>
              </a:lnSpc>
              <a:spcBef>
                <a:spcPts val="0"/>
              </a:spcBef>
              <a:buNone/>
            </a:pPr>
            <a:r>
              <a:rPr lang="en-US" sz="2000" dirty="0" smtClean="0">
                <a:latin typeface="Arial" panose="020B0604020202020204" pitchFamily="34" charset="0"/>
                <a:cs typeface="Arial" panose="020B0604020202020204" pitchFamily="34" charset="0"/>
              </a:rPr>
              <a:t>masterworks </a:t>
            </a:r>
            <a:r>
              <a:rPr lang="en-US" sz="2000" dirty="0">
                <a:latin typeface="Arial" panose="020B0604020202020204" pitchFamily="34" charset="0"/>
                <a:cs typeface="Arial" panose="020B0604020202020204" pitchFamily="34" charset="0"/>
              </a:rPr>
              <a:t>or songs. Students will draw meaning and make connections </a:t>
            </a:r>
            <a:endParaRPr lang="en-US" sz="2000" dirty="0" smtClean="0">
              <a:latin typeface="Arial" panose="020B0604020202020204" pitchFamily="34" charset="0"/>
              <a:cs typeface="Arial" panose="020B0604020202020204" pitchFamily="34" charset="0"/>
            </a:endParaRPr>
          </a:p>
          <a:p>
            <a:pPr marL="0" indent="0">
              <a:lnSpc>
                <a:spcPct val="110000"/>
              </a:lnSpc>
              <a:spcBef>
                <a:spcPts val="0"/>
              </a:spcBef>
              <a:buNone/>
            </a:pPr>
            <a:r>
              <a:rPr lang="en-US" sz="2000" dirty="0" smtClean="0">
                <a:latin typeface="Arial" panose="020B0604020202020204" pitchFamily="34" charset="0"/>
                <a:cs typeface="Arial" panose="020B0604020202020204" pitchFamily="34" charset="0"/>
              </a:rPr>
              <a:t>between </a:t>
            </a:r>
            <a:r>
              <a:rPr lang="en-US" sz="2000" dirty="0">
                <a:latin typeface="Arial" panose="020B0604020202020204" pitchFamily="34" charset="0"/>
                <a:cs typeface="Arial" panose="020B0604020202020204" pitchFamily="34" charset="0"/>
              </a:rPr>
              <a:t>their rhythmic compositions and the rhythmic patterns or </a:t>
            </a:r>
            <a:r>
              <a:rPr lang="en-US" sz="2000" dirty="0" err="1">
                <a:latin typeface="Arial" panose="020B0604020202020204" pitchFamily="34" charset="0"/>
                <a:cs typeface="Arial" panose="020B0604020202020204" pitchFamily="34" charset="0"/>
              </a:rPr>
              <a:t>ostinati</a:t>
            </a:r>
            <a:r>
              <a:rPr lang="en-US" sz="2000" dirty="0">
                <a:latin typeface="Arial" panose="020B0604020202020204" pitchFamily="34" charset="0"/>
                <a:cs typeface="Arial" panose="020B0604020202020204" pitchFamily="34" charset="0"/>
              </a:rPr>
              <a:t> in a master work or song.</a:t>
            </a:r>
          </a:p>
          <a:p>
            <a:pPr marL="0" indent="0">
              <a:buNone/>
            </a:pPr>
            <a:endParaRPr lang="en-US" sz="900" dirty="0">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Standards:</a:t>
            </a:r>
          </a:p>
          <a:p>
            <a:r>
              <a:rPr lang="en-US" sz="2000" dirty="0">
                <a:latin typeface="Arial" panose="020B0604020202020204" pitchFamily="34" charset="0"/>
                <a:cs typeface="Arial" panose="020B0604020202020204" pitchFamily="34" charset="0"/>
              </a:rPr>
              <a:t>Creating: MU:Cr.1.1.2b – Generate musical patterns and ideas within the context of a given tonality (such as major and minor and meter (such as duple and triple).</a:t>
            </a:r>
          </a:p>
          <a:p>
            <a:r>
              <a:rPr lang="en-US" sz="2000" dirty="0">
                <a:latin typeface="Arial" panose="020B0604020202020204" pitchFamily="34" charset="0"/>
                <a:cs typeface="Arial" panose="020B0604020202020204" pitchFamily="34" charset="0"/>
              </a:rPr>
              <a:t>Creating: MU:Cr2.1.2b – Use iconic or standard notation and/or recording technology to combine, sequence, and  document personal musical ideas</a:t>
            </a:r>
          </a:p>
          <a:p>
            <a:r>
              <a:rPr lang="en-US" sz="2000" dirty="0">
                <a:latin typeface="Arial" panose="020B0604020202020204" pitchFamily="34" charset="0"/>
                <a:cs typeface="Arial" panose="020B0604020202020204" pitchFamily="34" charset="0"/>
              </a:rPr>
              <a:t>Performing: MU: Pr6.1.2a – Perform music for a specific purpose with expression and technical accuracy.</a:t>
            </a:r>
          </a:p>
          <a:p>
            <a:r>
              <a:rPr lang="en-US" sz="2000" dirty="0">
                <a:latin typeface="Arial" panose="020B0604020202020204" pitchFamily="34" charset="0"/>
                <a:cs typeface="Arial" panose="020B0604020202020204" pitchFamily="34" charset="0"/>
              </a:rPr>
              <a:t>Responding:MU:re7.2.2a – Describe how specific music concepts are used to support a specific purpose in music.</a:t>
            </a:r>
          </a:p>
        </p:txBody>
      </p:sp>
    </p:spTree>
    <p:extLst>
      <p:ext uri="{BB962C8B-B14F-4D97-AF65-F5344CB8AC3E}">
        <p14:creationId xmlns:p14="http://schemas.microsoft.com/office/powerpoint/2010/main" val="168370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785235"/>
          </a:xfrm>
          <a:ln>
            <a:solidFill>
              <a:srgbClr val="0000FF"/>
            </a:solidFill>
          </a:ln>
        </p:spPr>
        <p:txBody>
          <a:bodyPr>
            <a:noAutofit/>
          </a:bodyPr>
          <a:lstStyle/>
          <a:p>
            <a:r>
              <a:rPr lang="en-US" sz="3600" dirty="0">
                <a:solidFill>
                  <a:srgbClr val="0000FF"/>
                </a:solidFill>
                <a:latin typeface="Arial" panose="020B0604020202020204" pitchFamily="34" charset="0"/>
                <a:cs typeface="Arial" panose="020B0604020202020204" pitchFamily="34" charset="0"/>
              </a:rPr>
              <a:t>Connecticut Model Districts</a:t>
            </a:r>
          </a:p>
        </p:txBody>
      </p:sp>
      <p:sp>
        <p:nvSpPr>
          <p:cNvPr id="3" name="Content Placeholder 2"/>
          <p:cNvSpPr>
            <a:spLocks noGrp="1"/>
          </p:cNvSpPr>
          <p:nvPr>
            <p:ph idx="1"/>
          </p:nvPr>
        </p:nvSpPr>
        <p:spPr>
          <a:xfrm>
            <a:off x="859316" y="1452762"/>
            <a:ext cx="7827483" cy="4474313"/>
          </a:xfrm>
        </p:spPr>
        <p:txBody>
          <a:bodyPr>
            <a:noAutofit/>
          </a:bodyPr>
          <a:lstStyle/>
          <a:p>
            <a:r>
              <a:rPr lang="en-US" dirty="0">
                <a:solidFill>
                  <a:srgbClr val="C00000"/>
                </a:solidFill>
                <a:latin typeface="Arial" panose="020B0604020202020204" pitchFamily="34" charset="0"/>
                <a:cs typeface="Arial" panose="020B0604020202020204" pitchFamily="34" charset="0"/>
              </a:rPr>
              <a:t>Brookfield</a:t>
            </a:r>
          </a:p>
          <a:p>
            <a:r>
              <a:rPr lang="en-US" dirty="0">
                <a:solidFill>
                  <a:srgbClr val="FFC000"/>
                </a:solidFill>
                <a:latin typeface="Arial" panose="020B0604020202020204" pitchFamily="34" charset="0"/>
                <a:cs typeface="Arial" panose="020B0604020202020204" pitchFamily="34" charset="0"/>
              </a:rPr>
              <a:t>Danbury</a:t>
            </a:r>
          </a:p>
          <a:p>
            <a:r>
              <a:rPr lang="en-US" dirty="0">
                <a:solidFill>
                  <a:srgbClr val="00B0F0"/>
                </a:solidFill>
                <a:latin typeface="Arial" panose="020B0604020202020204" pitchFamily="34" charset="0"/>
                <a:cs typeface="Arial" panose="020B0604020202020204" pitchFamily="34" charset="0"/>
              </a:rPr>
              <a:t>East Hartford</a:t>
            </a:r>
          </a:p>
          <a:p>
            <a:r>
              <a:rPr lang="en-US" dirty="0">
                <a:solidFill>
                  <a:srgbClr val="00B050"/>
                </a:solidFill>
                <a:latin typeface="Arial" panose="020B0604020202020204" pitchFamily="34" charset="0"/>
                <a:cs typeface="Arial" panose="020B0604020202020204" pitchFamily="34" charset="0"/>
              </a:rPr>
              <a:t>New Britain</a:t>
            </a:r>
          </a:p>
          <a:p>
            <a:r>
              <a:rPr lang="en-US" dirty="0">
                <a:solidFill>
                  <a:srgbClr val="0070C0"/>
                </a:solidFill>
                <a:latin typeface="Arial" panose="020B0604020202020204" pitchFamily="34" charset="0"/>
                <a:cs typeface="Arial" panose="020B0604020202020204" pitchFamily="34" charset="0"/>
              </a:rPr>
              <a:t>Middletown</a:t>
            </a:r>
          </a:p>
          <a:p>
            <a:r>
              <a:rPr lang="en-US" dirty="0">
                <a:solidFill>
                  <a:srgbClr val="7030A0"/>
                </a:solidFill>
                <a:latin typeface="Arial" panose="020B0604020202020204" pitchFamily="34" charset="0"/>
                <a:cs typeface="Arial" panose="020B0604020202020204" pitchFamily="34" charset="0"/>
              </a:rPr>
              <a:t>Glastonbury</a:t>
            </a:r>
          </a:p>
          <a:p>
            <a:pPr marL="0" indent="0">
              <a:buNone/>
            </a:pPr>
            <a:r>
              <a:rPr lang="en-US" sz="1800" dirty="0" smtClean="0">
                <a:latin typeface="Arial" panose="020B0604020202020204" pitchFamily="34" charset="0"/>
                <a:cs typeface="Arial" panose="020B0604020202020204" pitchFamily="34" charset="0"/>
              </a:rPr>
              <a:t>Find all of the documents created by the </a:t>
            </a:r>
            <a:r>
              <a:rPr lang="en-US" sz="1800" dirty="0">
                <a:latin typeface="Arial" panose="020B0604020202020204" pitchFamily="34" charset="0"/>
                <a:cs typeface="Arial" panose="020B0604020202020204" pitchFamily="34" charset="0"/>
              </a:rPr>
              <a:t>Connecticut Model Districts </a:t>
            </a:r>
            <a:r>
              <a:rPr lang="en-US" sz="1800" dirty="0" smtClean="0">
                <a:latin typeface="Arial" panose="020B0604020202020204" pitchFamily="34" charset="0"/>
                <a:cs typeface="Arial" panose="020B0604020202020204" pitchFamily="34" charset="0"/>
              </a:rPr>
              <a:t>in the  </a:t>
            </a:r>
            <a:r>
              <a:rPr lang="en-US" sz="1800" dirty="0" smtClean="0">
                <a:latin typeface="Arial" panose="020B0604020202020204" pitchFamily="34" charset="0"/>
                <a:cs typeface="Arial" panose="020B0604020202020204" pitchFamily="34" charset="0"/>
                <a:hlinkClick r:id="rId3"/>
              </a:rPr>
              <a:t>The </a:t>
            </a:r>
            <a:r>
              <a:rPr lang="en-US" sz="1800" dirty="0">
                <a:latin typeface="Arial" panose="020B0604020202020204" pitchFamily="34" charset="0"/>
                <a:cs typeface="Arial" panose="020B0604020202020204" pitchFamily="34" charset="0"/>
                <a:hlinkClick r:id="rId3"/>
              </a:rPr>
              <a:t>Connecticut Arts Standards Model District Curriculum </a:t>
            </a:r>
            <a:r>
              <a:rPr lang="en-US" sz="1800" dirty="0" smtClean="0">
                <a:latin typeface="Arial" panose="020B0604020202020204" pitchFamily="34" charset="0"/>
                <a:cs typeface="Arial" panose="020B0604020202020204" pitchFamily="34" charset="0"/>
                <a:hlinkClick r:id="rId3"/>
              </a:rPr>
              <a:t>Documents</a:t>
            </a:r>
            <a:r>
              <a:rPr lang="en-US" sz="1800" dirty="0" smtClean="0">
                <a:latin typeface="Arial" panose="020B0604020202020204" pitchFamily="34" charset="0"/>
                <a:cs typeface="Arial" panose="020B0604020202020204" pitchFamily="34" charset="0"/>
              </a:rPr>
              <a:t> on the CSDE Website.</a:t>
            </a:r>
            <a:endParaRPr lang="en-US" sz="1800"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a:xfrm>
            <a:off x="8312728" y="6650549"/>
            <a:ext cx="374073" cy="206375"/>
          </a:xfrm>
        </p:spPr>
        <p:txBody>
          <a:bodyPr/>
          <a:lstStyle/>
          <a:p>
            <a:fld id="{24F2258D-CF54-2C4E-9726-8648A0B8DDCC}" type="slidenum">
              <a:rPr lang="en-US" smtClean="0"/>
              <a:t>15</a:t>
            </a:fld>
            <a:endParaRPr lang="en-US" dirty="0"/>
          </a:p>
        </p:txBody>
      </p:sp>
      <p:pic>
        <p:nvPicPr>
          <p:cNvPr id="4" name="Picture 3" title="CSDE tre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13" y="5818132"/>
            <a:ext cx="1096963" cy="832417"/>
          </a:xfrm>
          <a:prstGeom prst="rect">
            <a:avLst/>
          </a:prstGeom>
        </p:spPr>
      </p:pic>
      <p:cxnSp>
        <p:nvCxnSpPr>
          <p:cNvPr id="5" name="Straight Connector 4"/>
          <p:cNvCxnSpPr/>
          <p:nvPr/>
        </p:nvCxnSpPr>
        <p:spPr>
          <a:xfrm>
            <a:off x="1303276"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5"/>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83931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0" y="305811"/>
            <a:ext cx="8104909" cy="743671"/>
          </a:xfrm>
          <a:ln>
            <a:solidFill>
              <a:srgbClr val="0000FF"/>
            </a:solidFill>
          </a:ln>
        </p:spPr>
        <p:txBody>
          <a:bodyPr>
            <a:normAutofit/>
          </a:bodyPr>
          <a:lstStyle/>
          <a:p>
            <a:r>
              <a:rPr lang="en-US" sz="3600" dirty="0">
                <a:solidFill>
                  <a:srgbClr val="0000FF"/>
                </a:solidFill>
                <a:latin typeface="Arial" panose="020B0604020202020204" pitchFamily="34" charset="0"/>
                <a:cs typeface="Arial" panose="020B0604020202020204" pitchFamily="34" charset="0"/>
              </a:rPr>
              <a:t>Review and Update</a:t>
            </a:r>
          </a:p>
        </p:txBody>
      </p:sp>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769749"/>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27863" y="6398243"/>
            <a:ext cx="4209081"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3" name="Slide Number Placeholder 2"/>
          <p:cNvSpPr>
            <a:spLocks noGrp="1"/>
          </p:cNvSpPr>
          <p:nvPr>
            <p:ph type="sldNum" sz="quarter" idx="12"/>
          </p:nvPr>
        </p:nvSpPr>
        <p:spPr>
          <a:xfrm>
            <a:off x="8333508" y="6602166"/>
            <a:ext cx="353291" cy="301871"/>
          </a:xfrm>
        </p:spPr>
        <p:txBody>
          <a:bodyPr/>
          <a:lstStyle/>
          <a:p>
            <a:fld id="{24F2258D-CF54-2C4E-9726-8648A0B8DDCC}" type="slidenum">
              <a:rPr lang="en-US" smtClean="0"/>
              <a:t>16</a:t>
            </a:fld>
            <a:endParaRPr lang="en-US" dirty="0"/>
          </a:p>
        </p:txBody>
      </p:sp>
      <p:sp>
        <p:nvSpPr>
          <p:cNvPr id="10" name="Content Placeholder 9"/>
          <p:cNvSpPr>
            <a:spLocks noGrp="1"/>
          </p:cNvSpPr>
          <p:nvPr>
            <p:ph idx="1"/>
          </p:nvPr>
        </p:nvSpPr>
        <p:spPr>
          <a:xfrm>
            <a:off x="1186679" y="1334620"/>
            <a:ext cx="6895329" cy="4435130"/>
          </a:xfrm>
        </p:spPr>
        <p:txBody>
          <a:bodyPr>
            <a:normAutofit fontScale="92500" lnSpcReduction="10000"/>
          </a:bodyPr>
          <a:lstStyle/>
          <a:p>
            <a:pPr marL="514350" indent="-514350">
              <a:buFont typeface="+mj-lt"/>
              <a:buAutoNum type="arabicPeriod"/>
            </a:pPr>
            <a:r>
              <a:rPr lang="en-US" sz="3000" dirty="0">
                <a:latin typeface="Arial" panose="020B0604020202020204" pitchFamily="34" charset="0"/>
                <a:cs typeface="Arial" panose="020B0604020202020204" pitchFamily="34" charset="0"/>
              </a:rPr>
              <a:t>You spent a lot of time getting more familiar and gaining a greater understanding of the new standards and their implications for change.</a:t>
            </a:r>
          </a:p>
          <a:p>
            <a:pPr marL="514350" indent="-514350">
              <a:buAutoNum type="arabicPeriod"/>
            </a:pPr>
            <a:r>
              <a:rPr lang="en-US" sz="3000" dirty="0">
                <a:latin typeface="Arial" panose="020B0604020202020204" pitchFamily="34" charset="0"/>
                <a:cs typeface="Arial" panose="020B0604020202020204" pitchFamily="34" charset="0"/>
              </a:rPr>
              <a:t>You identified the unit to be developed and wrote a brief description.</a:t>
            </a:r>
          </a:p>
          <a:p>
            <a:pPr marL="514350" indent="-514350">
              <a:buAutoNum type="arabicPeriod"/>
            </a:pPr>
            <a:r>
              <a:rPr lang="en-US" sz="3000" dirty="0">
                <a:latin typeface="Arial" panose="020B0604020202020204" pitchFamily="34" charset="0"/>
                <a:cs typeface="Arial" panose="020B0604020202020204" pitchFamily="34" charset="0"/>
              </a:rPr>
              <a:t>You identified the standards that will DRIVE your unit specifically addressed </a:t>
            </a:r>
            <a:r>
              <a:rPr lang="en-US" sz="3000" i="1" dirty="0">
                <a:latin typeface="Arial" panose="020B0604020202020204" pitchFamily="34" charset="0"/>
                <a:cs typeface="Arial" panose="020B0604020202020204" pitchFamily="34" charset="0"/>
              </a:rPr>
              <a:t>rather than trying to find standards that just “fit” the unit.</a:t>
            </a:r>
          </a:p>
          <a:p>
            <a:pPr marL="0" indent="0">
              <a:buNone/>
            </a:pP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93" y="1606861"/>
            <a:ext cx="1828571" cy="4114286"/>
          </a:xfrm>
          <a:prstGeom prst="rect">
            <a:avLst/>
          </a:prstGeom>
        </p:spPr>
      </p:pic>
    </p:spTree>
    <p:extLst>
      <p:ext uri="{BB962C8B-B14F-4D97-AF65-F5344CB8AC3E}">
        <p14:creationId xmlns:p14="http://schemas.microsoft.com/office/powerpoint/2010/main" val="103381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005" y="2944678"/>
            <a:ext cx="1966232" cy="3776796"/>
          </a:xfrm>
          <a:prstGeom prst="rect">
            <a:avLst/>
          </a:prstGeom>
        </p:spPr>
      </p:pic>
      <p:sp>
        <p:nvSpPr>
          <p:cNvPr id="2" name="Slide Number Placeholder 1">
            <a:extLst>
              <a:ext uri="{FF2B5EF4-FFF2-40B4-BE49-F238E27FC236}">
                <a16:creationId xmlns:a16="http://schemas.microsoft.com/office/drawing/2014/main" id="{BC6BA481-943A-2D42-AEA4-E9D3570E2DBE}"/>
              </a:ext>
            </a:extLst>
          </p:cNvPr>
          <p:cNvSpPr>
            <a:spLocks noGrp="1"/>
          </p:cNvSpPr>
          <p:nvPr>
            <p:ph type="sldNum" sz="quarter" idx="12"/>
          </p:nvPr>
        </p:nvSpPr>
        <p:spPr/>
        <p:txBody>
          <a:bodyPr/>
          <a:lstStyle/>
          <a:p>
            <a:fld id="{24F2258D-CF54-2C4E-9726-8648A0B8DDCC}" type="slidenum">
              <a:rPr lang="en-US" smtClean="0"/>
              <a:t>17</a:t>
            </a:fld>
            <a:endParaRPr lang="en-US"/>
          </a:p>
        </p:txBody>
      </p:sp>
      <p:sp>
        <p:nvSpPr>
          <p:cNvPr id="3" name="Rectangle 2">
            <a:extLst>
              <a:ext uri="{FF2B5EF4-FFF2-40B4-BE49-F238E27FC236}">
                <a16:creationId xmlns:a16="http://schemas.microsoft.com/office/drawing/2014/main" id="{D332A5C7-3C74-A242-81BE-BA03A5B9573C}"/>
              </a:ext>
            </a:extLst>
          </p:cNvPr>
          <p:cNvSpPr/>
          <p:nvPr/>
        </p:nvSpPr>
        <p:spPr>
          <a:xfrm>
            <a:off x="395207" y="323798"/>
            <a:ext cx="8865030" cy="769441"/>
          </a:xfrm>
          <a:prstGeom prst="rect">
            <a:avLst/>
          </a:prstGeom>
        </p:spPr>
        <p:txBody>
          <a:bodyPr wrap="square">
            <a:spAutoFit/>
          </a:bodyPr>
          <a:lstStyle/>
          <a:p>
            <a:r>
              <a:rPr lang="en-US" b="1" dirty="0">
                <a:latin typeface="Arial" panose="020B0604020202020204" pitchFamily="34" charset="0"/>
              </a:rPr>
              <a:t> </a:t>
            </a:r>
            <a:r>
              <a:rPr lang="en-US" sz="4200" b="1" dirty="0">
                <a:solidFill>
                  <a:srgbClr val="FF0000"/>
                </a:solidFill>
                <a:latin typeface="Arial" panose="020B0604020202020204" pitchFamily="34" charset="0"/>
              </a:rPr>
              <a:t>Connecticut Arts Institute 2019</a:t>
            </a:r>
            <a:r>
              <a:rPr lang="en-US" sz="4400" b="1" dirty="0">
                <a:solidFill>
                  <a:srgbClr val="FF0000"/>
                </a:solidFill>
                <a:latin typeface="Arial" panose="020B0604020202020204" pitchFamily="34" charset="0"/>
              </a:rPr>
              <a:t> </a:t>
            </a:r>
            <a:endParaRPr lang="en-US" sz="4400" dirty="0">
              <a:solidFill>
                <a:srgbClr val="FF0000"/>
              </a:solidFill>
              <a:effectLst/>
              <a:latin typeface="Arial" panose="020B0604020202020204" pitchFamily="34" charset="0"/>
            </a:endParaRPr>
          </a:p>
        </p:txBody>
      </p:sp>
      <p:sp>
        <p:nvSpPr>
          <p:cNvPr id="4" name="Rectangle 3">
            <a:extLst>
              <a:ext uri="{FF2B5EF4-FFF2-40B4-BE49-F238E27FC236}">
                <a16:creationId xmlns:a16="http://schemas.microsoft.com/office/drawing/2014/main" id="{F8A404FE-E732-9942-A324-35F920EC6CD7}"/>
              </a:ext>
            </a:extLst>
          </p:cNvPr>
          <p:cNvSpPr/>
          <p:nvPr/>
        </p:nvSpPr>
        <p:spPr>
          <a:xfrm>
            <a:off x="457201" y="1093239"/>
            <a:ext cx="8229599" cy="5816977"/>
          </a:xfrm>
          <a:prstGeom prst="rect">
            <a:avLst/>
          </a:prstGeom>
        </p:spPr>
        <p:txBody>
          <a:bodyPr wrap="square">
            <a:spAutoFit/>
          </a:bodyPr>
          <a:lstStyle/>
          <a:p>
            <a:r>
              <a:rPr lang="en-US" sz="3200" b="1" dirty="0">
                <a:latin typeface="Arial" panose="020B0604020202020204" pitchFamily="34" charset="0"/>
              </a:rPr>
              <a:t>       </a:t>
            </a:r>
            <a:r>
              <a:rPr lang="en-US" sz="3200" b="1" dirty="0">
                <a:solidFill>
                  <a:srgbClr val="0070C0"/>
                </a:solidFill>
                <a:latin typeface="Arial" panose="020B0604020202020204" pitchFamily="34" charset="0"/>
              </a:rPr>
              <a:t>DESIGNING STANDARDS-BASED </a:t>
            </a:r>
          </a:p>
          <a:p>
            <a:pPr algn="ctr"/>
            <a:r>
              <a:rPr lang="en-US" sz="3200" b="1" dirty="0">
                <a:solidFill>
                  <a:srgbClr val="0070C0"/>
                </a:solidFill>
                <a:latin typeface="Arial" panose="020B0604020202020204" pitchFamily="34" charset="0"/>
              </a:rPr>
              <a:t>TEACHING AND LEARNING</a:t>
            </a:r>
          </a:p>
          <a:p>
            <a:pPr algn="ctr"/>
            <a:r>
              <a:rPr lang="en-US" sz="3200" b="1" i="1" dirty="0">
                <a:latin typeface="Times" pitchFamily="2" charset="0"/>
              </a:rPr>
              <a:t>Leadership Training for Future Arts Leaders</a:t>
            </a:r>
            <a:endParaRPr lang="en-US" sz="3200" dirty="0">
              <a:latin typeface="Times" pitchFamily="2" charset="0"/>
            </a:endParaRPr>
          </a:p>
          <a:p>
            <a:pPr algn="ctr"/>
            <a:r>
              <a:rPr lang="en-US" sz="3200" b="1" dirty="0">
                <a:latin typeface="Arial" panose="020B0604020202020204" pitchFamily="34" charset="0"/>
              </a:rPr>
              <a:t>Monday, July 8 – Thursday, July 11, 2019 9:00 </a:t>
            </a:r>
            <a:r>
              <a:rPr lang="en-US" sz="3200" b="1" dirty="0" smtClean="0">
                <a:latin typeface="Arial" panose="020B0604020202020204" pitchFamily="34" charset="0"/>
              </a:rPr>
              <a:t>a.m. </a:t>
            </a:r>
            <a:r>
              <a:rPr lang="en-US" sz="3200" b="1" dirty="0">
                <a:latin typeface="Arial" panose="020B0604020202020204" pitchFamily="34" charset="0"/>
              </a:rPr>
              <a:t>– 3:00 </a:t>
            </a:r>
            <a:r>
              <a:rPr lang="en-US" sz="3200" b="1" dirty="0" smtClean="0">
                <a:latin typeface="Arial" panose="020B0604020202020204" pitchFamily="34" charset="0"/>
              </a:rPr>
              <a:t>p.m.</a:t>
            </a:r>
            <a:endParaRPr lang="en-US" sz="3200" dirty="0">
              <a:latin typeface="Arial" panose="020B0604020202020204" pitchFamily="34" charset="0"/>
            </a:endParaRPr>
          </a:p>
          <a:p>
            <a:pPr algn="ctr"/>
            <a:r>
              <a:rPr lang="en-US" sz="3200" b="1" i="1" dirty="0">
                <a:latin typeface="Arial" panose="020B0604020202020204" pitchFamily="34" charset="0"/>
              </a:rPr>
              <a:t>at University of Hartford, </a:t>
            </a:r>
            <a:endParaRPr lang="en-US" sz="3200" b="1" i="1" dirty="0" smtClean="0">
              <a:latin typeface="Arial" panose="020B0604020202020204" pitchFamily="34" charset="0"/>
            </a:endParaRPr>
          </a:p>
          <a:p>
            <a:pPr algn="ctr"/>
            <a:r>
              <a:rPr lang="en-US" sz="3200" b="1" i="1" dirty="0" smtClean="0">
                <a:latin typeface="Arial" panose="020B0604020202020204" pitchFamily="34" charset="0"/>
              </a:rPr>
              <a:t>Hartford</a:t>
            </a:r>
            <a:r>
              <a:rPr lang="en-US" sz="3200" b="1" i="1" dirty="0">
                <a:latin typeface="Arial" panose="020B0604020202020204" pitchFamily="34" charset="0"/>
              </a:rPr>
              <a:t>, Connecticut</a:t>
            </a:r>
            <a:endParaRPr lang="en-US" sz="3200" dirty="0">
              <a:latin typeface="Arial" panose="020B0604020202020204" pitchFamily="34" charset="0"/>
            </a:endParaRPr>
          </a:p>
          <a:p>
            <a:pPr algn="ctr"/>
            <a:r>
              <a:rPr lang="en-US" sz="2800" b="1" dirty="0">
                <a:latin typeface="Arial" panose="020B0604020202020204" pitchFamily="34" charset="0"/>
              </a:rPr>
              <a:t>OPEN TO ALL ARTS EDUCATORS </a:t>
            </a:r>
            <a:endParaRPr lang="en-US" sz="2800" b="1" dirty="0" smtClean="0">
              <a:latin typeface="Arial" panose="020B0604020202020204" pitchFamily="34" charset="0"/>
            </a:endParaRPr>
          </a:p>
          <a:p>
            <a:pPr algn="ctr"/>
            <a:r>
              <a:rPr lang="en-US" sz="2800" b="1" dirty="0" smtClean="0">
                <a:latin typeface="Arial" panose="020B0604020202020204" pitchFamily="34" charset="0"/>
              </a:rPr>
              <a:t>AND </a:t>
            </a:r>
            <a:r>
              <a:rPr lang="en-US" sz="2800" b="1" dirty="0" smtClean="0">
                <a:latin typeface="Arial" panose="020B0604020202020204" pitchFamily="34" charset="0"/>
              </a:rPr>
              <a:t>ADMINISTRATORS</a:t>
            </a:r>
          </a:p>
          <a:p>
            <a:pPr algn="ctr"/>
            <a:endParaRPr lang="en-US" sz="1600" b="1" dirty="0" smtClean="0">
              <a:latin typeface="Arial" panose="020B0604020202020204" pitchFamily="34" charset="0"/>
            </a:endParaRPr>
          </a:p>
          <a:p>
            <a:pPr lvl="0" algn="ctr"/>
            <a:r>
              <a:rPr lang="en-US" dirty="0">
                <a:solidFill>
                  <a:prstClr val="black"/>
                </a:solidFill>
              </a:rPr>
              <a:t>Find details and registration by clicking here on </a:t>
            </a:r>
            <a:r>
              <a:rPr lang="en-US" dirty="0" smtClean="0">
                <a:solidFill>
                  <a:prstClr val="black"/>
                </a:solidFill>
              </a:rPr>
              <a:t>the</a:t>
            </a:r>
          </a:p>
          <a:p>
            <a:pPr lvl="0" algn="ctr"/>
            <a:r>
              <a:rPr lang="en-US" dirty="0" smtClean="0">
                <a:solidFill>
                  <a:prstClr val="black"/>
                </a:solidFill>
              </a:rPr>
              <a:t> </a:t>
            </a:r>
            <a:r>
              <a:rPr lang="en-US" dirty="0">
                <a:solidFill>
                  <a:prstClr val="black"/>
                </a:solidFill>
                <a:hlinkClick r:id="rId4"/>
              </a:rPr>
              <a:t>Connecticut Arts Institute Link</a:t>
            </a:r>
            <a:endParaRPr lang="en-US" dirty="0">
              <a:solidFill>
                <a:prstClr val="black"/>
              </a:solidFill>
            </a:endParaRPr>
          </a:p>
          <a:p>
            <a:pPr algn="ctr"/>
            <a:endParaRPr lang="en-US" sz="2800" dirty="0">
              <a:effectLst/>
              <a:latin typeface="Arial" panose="020B0604020202020204" pitchFamily="34" charset="0"/>
            </a:endParaRPr>
          </a:p>
        </p:txBody>
      </p:sp>
      <p:pic>
        <p:nvPicPr>
          <p:cNvPr id="5" name="Picture 4" title="CSDE tree logo">
            <a:extLst>
              <a:ext uri="{FF2B5EF4-FFF2-40B4-BE49-F238E27FC236}">
                <a16:creationId xmlns:a16="http://schemas.microsoft.com/office/drawing/2014/main" id="{BEEB323B-752D-014F-9266-3B2165AF5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538" y="5840949"/>
            <a:ext cx="1096963" cy="832417"/>
          </a:xfrm>
          <a:prstGeom prst="rect">
            <a:avLst/>
          </a:prstGeom>
        </p:spPr>
      </p:pic>
      <p:sp>
        <p:nvSpPr>
          <p:cNvPr id="6" name="TextBox 5">
            <a:extLst>
              <a:ext uri="{FF2B5EF4-FFF2-40B4-BE49-F238E27FC236}">
                <a16:creationId xmlns:a16="http://schemas.microsoft.com/office/drawing/2014/main" id="{A309D73D-B5AA-1F41-AA97-B5F74099A1C4}"/>
              </a:ext>
            </a:extLst>
          </p:cNvPr>
          <p:cNvSpPr txBox="1"/>
          <p:nvPr/>
        </p:nvSpPr>
        <p:spPr>
          <a:xfrm>
            <a:off x="4727863" y="6398243"/>
            <a:ext cx="4209081"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354354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6800" t="15953" r="9333" b="10056"/>
          <a:stretch/>
        </p:blipFill>
        <p:spPr>
          <a:xfrm>
            <a:off x="6191573" y="185980"/>
            <a:ext cx="2146515" cy="428528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142" r="1414"/>
          <a:stretch/>
        </p:blipFill>
        <p:spPr>
          <a:xfrm>
            <a:off x="1516673" y="1255363"/>
            <a:ext cx="5240588" cy="3020565"/>
          </a:xfrm>
          <a:prstGeom prst="rect">
            <a:avLst/>
          </a:prstGeom>
        </p:spPr>
      </p:pic>
      <p:sp>
        <p:nvSpPr>
          <p:cNvPr id="2" name="Title 1"/>
          <p:cNvSpPr>
            <a:spLocks noGrp="1"/>
          </p:cNvSpPr>
          <p:nvPr>
            <p:ph type="title"/>
          </p:nvPr>
        </p:nvSpPr>
        <p:spPr>
          <a:xfrm>
            <a:off x="581890" y="197260"/>
            <a:ext cx="8104909" cy="743671"/>
          </a:xfrm>
          <a:ln>
            <a:noFill/>
          </a:ln>
        </p:spPr>
        <p:txBody>
          <a:bodyPr>
            <a:normAutofit/>
          </a:bodyPr>
          <a:lstStyle/>
          <a:p>
            <a:r>
              <a:rPr lang="en-US" sz="3600" dirty="0">
                <a:solidFill>
                  <a:srgbClr val="0000FF"/>
                </a:solidFill>
                <a:latin typeface="Arial" panose="020B0604020202020204" pitchFamily="34" charset="0"/>
                <a:cs typeface="Arial" panose="020B0604020202020204" pitchFamily="34" charset="0"/>
              </a:rPr>
              <a:t>Thank you!</a:t>
            </a:r>
          </a:p>
        </p:txBody>
      </p:sp>
      <p:pic>
        <p:nvPicPr>
          <p:cNvPr id="4" name="Picture 3" title="CSDE tree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11" y="5769749"/>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27863" y="6398243"/>
            <a:ext cx="4209081"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3" name="Slide Number Placeholder 2"/>
          <p:cNvSpPr>
            <a:spLocks noGrp="1"/>
          </p:cNvSpPr>
          <p:nvPr>
            <p:ph type="sldNum" sz="quarter" idx="12"/>
          </p:nvPr>
        </p:nvSpPr>
        <p:spPr>
          <a:xfrm>
            <a:off x="8333508" y="6602166"/>
            <a:ext cx="353291" cy="301871"/>
          </a:xfrm>
        </p:spPr>
        <p:txBody>
          <a:bodyPr/>
          <a:lstStyle/>
          <a:p>
            <a:fld id="{24F2258D-CF54-2C4E-9726-8648A0B8DDCC}" type="slidenum">
              <a:rPr lang="en-US" smtClean="0"/>
              <a:t>18</a:t>
            </a:fld>
            <a:endParaRPr lang="en-US" dirty="0"/>
          </a:p>
        </p:txBody>
      </p:sp>
      <p:sp>
        <p:nvSpPr>
          <p:cNvPr id="10" name="Content Placeholder 9"/>
          <p:cNvSpPr>
            <a:spLocks noGrp="1"/>
          </p:cNvSpPr>
          <p:nvPr>
            <p:ph idx="1"/>
          </p:nvPr>
        </p:nvSpPr>
        <p:spPr>
          <a:xfrm>
            <a:off x="456622" y="4319279"/>
            <a:ext cx="8542482" cy="1697644"/>
          </a:xfrm>
        </p:spPr>
        <p:txBody>
          <a:bodyPr>
            <a:normAutofit/>
          </a:bodyPr>
          <a:lstStyle/>
          <a:p>
            <a:pPr marL="0" indent="0">
              <a:buNone/>
            </a:pPr>
            <a:r>
              <a:rPr lang="en-US" dirty="0">
                <a:latin typeface="Arial" panose="020B0604020202020204" pitchFamily="34" charset="0"/>
                <a:cs typeface="Arial" panose="020B0604020202020204" pitchFamily="34" charset="0"/>
              </a:rPr>
              <a:t>If you have any questions, please contact:   </a:t>
            </a:r>
          </a:p>
          <a:p>
            <a:pPr marL="0" indent="0">
              <a:buNone/>
            </a:pPr>
            <a:r>
              <a:rPr lang="en-US" sz="2400" dirty="0">
                <a:latin typeface="Arial" panose="020B0604020202020204" pitchFamily="34" charset="0"/>
                <a:cs typeface="Arial" panose="020B0604020202020204" pitchFamily="34" charset="0"/>
              </a:rPr>
              <a:t>	Dr. Melissa K. </a:t>
            </a:r>
            <a:r>
              <a:rPr lang="en-US" sz="2400" dirty="0" err="1">
                <a:latin typeface="Arial" panose="020B0604020202020204" pitchFamily="34" charset="0"/>
                <a:cs typeface="Arial" panose="020B0604020202020204" pitchFamily="34" charset="0"/>
              </a:rPr>
              <a:t>Wlodarczyk</a:t>
            </a:r>
            <a:r>
              <a:rPr lang="en-US" sz="2400" dirty="0">
                <a:latin typeface="Arial" panose="020B0604020202020204" pitchFamily="34" charset="0"/>
                <a:cs typeface="Arial" panose="020B0604020202020204" pitchFamily="34" charset="0"/>
              </a:rPr>
              <a:t> Hickey, </a:t>
            </a:r>
            <a:endParaRPr lang="en-US" sz="2400" dirty="0" smtClean="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Reading/Literacy </a:t>
            </a:r>
            <a:r>
              <a:rPr lang="en-US" sz="2400" dirty="0">
                <a:latin typeface="Arial" panose="020B0604020202020204" pitchFamily="34" charset="0"/>
                <a:cs typeface="Arial" panose="020B0604020202020204" pitchFamily="34" charset="0"/>
              </a:rPr>
              <a:t>Director at </a:t>
            </a:r>
            <a:r>
              <a:rPr lang="en-US" sz="2400" dirty="0">
                <a:latin typeface="Arial" panose="020B0604020202020204" pitchFamily="34" charset="0"/>
                <a:cs typeface="Arial" panose="020B0604020202020204" pitchFamily="34" charset="0"/>
                <a:hlinkClick r:id="rId6"/>
              </a:rPr>
              <a:t>Melissa.hickey@ct.gov</a:t>
            </a:r>
            <a:r>
              <a:rPr lang="en-US" sz="2400" dirty="0">
                <a:latin typeface="Arial" panose="020B0604020202020204" pitchFamily="34" charset="0"/>
                <a:cs typeface="Arial" panose="020B0604020202020204" pitchFamily="34" charset="0"/>
              </a:rPr>
              <a:t>.</a:t>
            </a:r>
          </a:p>
          <a:p>
            <a:pPr marL="0" indent="0">
              <a:buNone/>
            </a:pPr>
            <a:endParaRPr lang="en-US" dirty="0"/>
          </a:p>
          <a:p>
            <a:pPr lvl="1"/>
            <a:endParaRPr lang="en-US" dirty="0"/>
          </a:p>
        </p:txBody>
      </p:sp>
    </p:spTree>
    <p:extLst>
      <p:ext uri="{BB962C8B-B14F-4D97-AF65-F5344CB8AC3E}">
        <p14:creationId xmlns:p14="http://schemas.microsoft.com/office/powerpoint/2010/main" val="2773068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97" y="877593"/>
            <a:ext cx="5286948" cy="878753"/>
          </a:xfrm>
          <a:ln>
            <a:solidFill>
              <a:srgbClr val="0000FF"/>
            </a:solidFill>
          </a:ln>
        </p:spPr>
        <p:txBody>
          <a:bodyPr>
            <a:normAutofit/>
          </a:bodyPr>
          <a:lstStyle/>
          <a:p>
            <a:r>
              <a:rPr lang="en-US" sz="3600" dirty="0">
                <a:solidFill>
                  <a:srgbClr val="0000FF"/>
                </a:solidFill>
                <a:latin typeface="Arial"/>
                <a:cs typeface="Arial"/>
              </a:rPr>
              <a:t>Introductions</a:t>
            </a:r>
          </a:p>
        </p:txBody>
      </p:sp>
      <p:sp>
        <p:nvSpPr>
          <p:cNvPr id="3" name="Content Placeholder 2"/>
          <p:cNvSpPr>
            <a:spLocks noGrp="1"/>
          </p:cNvSpPr>
          <p:nvPr>
            <p:ph idx="1"/>
          </p:nvPr>
        </p:nvSpPr>
        <p:spPr>
          <a:xfrm>
            <a:off x="365759" y="2353808"/>
            <a:ext cx="8229600" cy="4120947"/>
          </a:xfrm>
        </p:spPr>
        <p:txBody>
          <a:bodyPr/>
          <a:lstStyle/>
          <a:p>
            <a:pPr lvl="1">
              <a:buFont typeface="Arial" panose="020B0604020202020204" pitchFamily="34" charset="0"/>
              <a:buChar char="•"/>
            </a:pPr>
            <a:r>
              <a:rPr lang="en-US" sz="2400" dirty="0">
                <a:latin typeface="Arial"/>
                <a:cs typeface="Arial"/>
              </a:rPr>
              <a:t>Dr. Melissa K. Wlodarczyk Hickey, </a:t>
            </a:r>
          </a:p>
          <a:p>
            <a:pPr marL="914400" lvl="2" indent="0">
              <a:buNone/>
            </a:pPr>
            <a:r>
              <a:rPr lang="en-US" dirty="0">
                <a:latin typeface="Arial"/>
                <a:cs typeface="Arial"/>
              </a:rPr>
              <a:t>   Reading/Literacy Director</a:t>
            </a:r>
          </a:p>
          <a:p>
            <a:pPr lvl="1">
              <a:buFont typeface="Arial" panose="020B0604020202020204" pitchFamily="34" charset="0"/>
              <a:buChar char="•"/>
            </a:pPr>
            <a:r>
              <a:rPr lang="en-US" sz="2400" dirty="0">
                <a:latin typeface="Arial"/>
                <a:cs typeface="Arial"/>
              </a:rPr>
              <a:t>Jill Goldberg, Retired K – 12 Fine Arts Coordinator,  	  	   Vernon Public Schools, Arts Education Consultant</a:t>
            </a:r>
          </a:p>
          <a:p>
            <a:pPr lvl="1">
              <a:buFont typeface="Arial" panose="020B0604020202020204" pitchFamily="34" charset="0"/>
              <a:buChar char="•"/>
            </a:pPr>
            <a:r>
              <a:rPr lang="en-US" sz="2400" dirty="0">
                <a:latin typeface="Arial"/>
                <a:cs typeface="Arial"/>
              </a:rPr>
              <a:t>Angela Griffin, K-12 Director of Music and Performing  	   Arts, Simsbury Public Schools</a:t>
            </a:r>
          </a:p>
          <a:p>
            <a:pPr lvl="1">
              <a:buFont typeface="Arial" panose="020B0604020202020204" pitchFamily="34" charset="0"/>
              <a:buChar char="•"/>
            </a:pPr>
            <a:r>
              <a:rPr lang="en-US" sz="2400" dirty="0">
                <a:latin typeface="Arial"/>
                <a:cs typeface="Arial"/>
              </a:rPr>
              <a:t>Cindy Parsons, K-12 Director of Visual Arts,  	   			   Glastonbury Public Schools</a:t>
            </a:r>
          </a:p>
          <a:p>
            <a:pPr lvl="1">
              <a:buFont typeface="Arial" panose="020B0604020202020204" pitchFamily="34" charset="0"/>
              <a:buChar char="•"/>
            </a:pPr>
            <a:endParaRPr lang="en-US" sz="2400" dirty="0">
              <a:latin typeface="Arial"/>
              <a:cs typeface="Arial"/>
            </a:endParaRPr>
          </a:p>
          <a:p>
            <a:pPr lvl="1">
              <a:buFont typeface="Arial" panose="020B0604020202020204" pitchFamily="34" charset="0"/>
              <a:buChar char="•"/>
            </a:pPr>
            <a:endParaRPr lang="en-US" dirty="0">
              <a:latin typeface="Arial"/>
              <a:cs typeface="Arial"/>
            </a:endParaRPr>
          </a:p>
          <a:p>
            <a:pPr lvl="1">
              <a:buFont typeface="Arial" panose="020B0604020202020204" pitchFamily="34" charset="0"/>
              <a:buChar char="•"/>
            </a:pPr>
            <a:endParaRPr lang="en-US" sz="2000" dirty="0">
              <a:latin typeface="Arial"/>
              <a:cs typeface="Arial"/>
            </a:endParaRPr>
          </a:p>
        </p:txBody>
      </p:sp>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1492"/>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7" name="Slide Number Placeholder 6"/>
          <p:cNvSpPr>
            <a:spLocks noGrp="1"/>
          </p:cNvSpPr>
          <p:nvPr>
            <p:ph type="sldNum" sz="quarter" idx="12"/>
          </p:nvPr>
        </p:nvSpPr>
        <p:spPr>
          <a:xfrm>
            <a:off x="8343900" y="6651492"/>
            <a:ext cx="342900" cy="251606"/>
          </a:xfrm>
        </p:spPr>
        <p:txBody>
          <a:bodyPr/>
          <a:lstStyle/>
          <a:p>
            <a:fld id="{24F2258D-CF54-2C4E-9726-8648A0B8DDCC}" type="slidenum">
              <a:rPr lang="en-US" smtClean="0"/>
              <a:t>2</a:t>
            </a:fld>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329" y="-299891"/>
            <a:ext cx="4000581" cy="3384054"/>
          </a:xfrm>
          <a:prstGeom prst="rect">
            <a:avLst/>
          </a:prstGeom>
        </p:spPr>
      </p:pic>
    </p:spTree>
    <p:extLst>
      <p:ext uri="{BB962C8B-B14F-4D97-AF65-F5344CB8AC3E}">
        <p14:creationId xmlns:p14="http://schemas.microsoft.com/office/powerpoint/2010/main" val="381262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66" y="2152096"/>
            <a:ext cx="8229600" cy="4464626"/>
          </a:xfrm>
        </p:spPr>
        <p:txBody>
          <a:bodyPr>
            <a:normAutofit/>
          </a:bodyPr>
          <a:lstStyle/>
          <a:p>
            <a:pPr marL="457200" lvl="2" indent="0">
              <a:buNone/>
            </a:pPr>
            <a:r>
              <a:rPr lang="en-US" dirty="0">
                <a:latin typeface="Arial" panose="020B0604020202020204" pitchFamily="34" charset="0"/>
                <a:cs typeface="Arial" panose="020B0604020202020204" pitchFamily="34" charset="0"/>
              </a:rPr>
              <a:t>As a result of this three-part Webinar series, you will: </a:t>
            </a:r>
          </a:p>
          <a:p>
            <a:pPr marL="914400" lvl="2" indent="-457200">
              <a:buAutoNum type="arabicPeriod"/>
            </a:pPr>
            <a:r>
              <a:rPr lang="en-US" dirty="0">
                <a:latin typeface="Arial" panose="020B0604020202020204" pitchFamily="34" charset="0"/>
                <a:cs typeface="Arial" panose="020B0604020202020204" pitchFamily="34" charset="0"/>
              </a:rPr>
              <a:t>Understand the history and background of the Connecticut Arts Standards and Connecticut Arts Model Curricula Work.</a:t>
            </a:r>
          </a:p>
          <a:p>
            <a:pPr marL="914400" lvl="2" indent="-457200">
              <a:buAutoNum type="arabicPeriod"/>
            </a:pPr>
            <a:r>
              <a:rPr lang="en-US" dirty="0">
                <a:latin typeface="Arial" panose="020B0604020202020204" pitchFamily="34" charset="0"/>
                <a:cs typeface="Arial" panose="020B0604020202020204" pitchFamily="34" charset="0"/>
              </a:rPr>
              <a:t>Build an understanding of the Connecticut Arts Standards and the accompanying instructional shifts.	</a:t>
            </a:r>
          </a:p>
          <a:p>
            <a:pPr marL="914400" lvl="2" indent="-457200">
              <a:buAutoNum type="arabicPeriod"/>
            </a:pPr>
            <a:r>
              <a:rPr lang="en-US" dirty="0">
                <a:latin typeface="Arial" panose="020B0604020202020204" pitchFamily="34" charset="0"/>
                <a:cs typeface="Arial" panose="020B0604020202020204" pitchFamily="34" charset="0"/>
              </a:rPr>
              <a:t>Engage in the creation of a foundation for standards-based curricula.</a:t>
            </a:r>
            <a:r>
              <a:rPr lang="en-US" sz="24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7" name="Slide Number Placeholder 6"/>
          <p:cNvSpPr>
            <a:spLocks noGrp="1"/>
          </p:cNvSpPr>
          <p:nvPr>
            <p:ph type="sldNum" sz="quarter" idx="12"/>
          </p:nvPr>
        </p:nvSpPr>
        <p:spPr>
          <a:xfrm>
            <a:off x="8239989" y="6582676"/>
            <a:ext cx="426027" cy="346982"/>
          </a:xfrm>
        </p:spPr>
        <p:txBody>
          <a:bodyPr/>
          <a:lstStyle/>
          <a:p>
            <a:fld id="{24F2258D-CF54-2C4E-9726-8648A0B8DDCC}" type="slidenum">
              <a:rPr lang="en-US" smtClean="0"/>
              <a:t>3</a:t>
            </a:fld>
            <a:endParaRPr lang="en-US" dirty="0"/>
          </a:p>
        </p:txBody>
      </p:sp>
      <p:sp>
        <p:nvSpPr>
          <p:cNvPr id="8" name="Title 1"/>
          <p:cNvSpPr txBox="1">
            <a:spLocks/>
          </p:cNvSpPr>
          <p:nvPr/>
        </p:nvSpPr>
        <p:spPr>
          <a:xfrm>
            <a:off x="555913" y="291694"/>
            <a:ext cx="8032173" cy="1043032"/>
          </a:xfrm>
          <a:prstGeom prst="rect">
            <a:avLst/>
          </a:prstGeom>
          <a:ln>
            <a:solidFill>
              <a:srgbClr val="0000FF"/>
            </a:solidFill>
          </a:ln>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00FF"/>
                </a:solidFill>
                <a:latin typeface="Arial"/>
                <a:cs typeface="Arial"/>
              </a:rPr>
              <a:t>Teaching to the Connecticut Arts Standards: Webinar Targets</a:t>
            </a:r>
          </a:p>
        </p:txBody>
      </p:sp>
      <p:pic>
        <p:nvPicPr>
          <p:cNvPr id="9" name="Picture 8">
            <a:extLst>
              <a:ext uri="{FF2B5EF4-FFF2-40B4-BE49-F238E27FC236}">
                <a16:creationId xmlns:a16="http://schemas.microsoft.com/office/drawing/2014/main" id="{9AF5B568-F0E2-794A-85B3-10EA3AA8D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18" y="-192927"/>
            <a:ext cx="2539420" cy="2539420"/>
          </a:xfrm>
          <a:prstGeom prst="rect">
            <a:avLst/>
          </a:prstGeom>
        </p:spPr>
      </p:pic>
    </p:spTree>
    <p:extLst>
      <p:ext uri="{BB962C8B-B14F-4D97-AF65-F5344CB8AC3E}">
        <p14:creationId xmlns:p14="http://schemas.microsoft.com/office/powerpoint/2010/main" val="238514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642" y="1414275"/>
            <a:ext cx="8229600" cy="4464626"/>
          </a:xfrm>
        </p:spPr>
        <p:txBody>
          <a:bodyPr>
            <a:normAutofit/>
          </a:bodyPr>
          <a:lstStyle/>
          <a:p>
            <a:pPr marL="457200" lvl="2" indent="0">
              <a:buNone/>
            </a:pPr>
            <a:r>
              <a:rPr lang="en-US" dirty="0">
                <a:latin typeface="Arial" panose="020B0604020202020204" pitchFamily="34" charset="0"/>
                <a:cs typeface="Arial" panose="020B0604020202020204" pitchFamily="34" charset="0"/>
              </a:rPr>
              <a:t>As a result of Webinar One, you now:</a:t>
            </a:r>
          </a:p>
          <a:p>
            <a:pPr marL="914400" lvl="2" indent="-457200">
              <a:buAutoNum type="arabicPeriod"/>
            </a:pPr>
            <a:r>
              <a:rPr lang="en-US" dirty="0">
                <a:latin typeface="Arial" panose="020B0604020202020204" pitchFamily="34" charset="0"/>
                <a:cs typeface="Arial" panose="020B0604020202020204" pitchFamily="34" charset="0"/>
              </a:rPr>
              <a:t>Understand the history and background of the Connecticut Arts Standards.</a:t>
            </a:r>
          </a:p>
          <a:p>
            <a:pPr marL="914400" lvl="2" indent="-457200">
              <a:buAutoNum type="arabicPeriod"/>
            </a:pPr>
            <a:r>
              <a:rPr lang="en-US" dirty="0">
                <a:latin typeface="Arial" panose="020B0604020202020204" pitchFamily="34" charset="0"/>
                <a:cs typeface="Arial" panose="020B0604020202020204" pitchFamily="34" charset="0"/>
              </a:rPr>
              <a:t>Have engaged in the standards to assist in building an understanding of the standards and the instructional shifts.</a:t>
            </a:r>
          </a:p>
          <a:p>
            <a:pPr marL="914400" lvl="2" indent="-457200">
              <a:buAutoNum type="arabicPeriod"/>
            </a:pPr>
            <a:r>
              <a:rPr lang="en-US" dirty="0">
                <a:latin typeface="Arial" panose="020B0604020202020204" pitchFamily="34" charset="0"/>
                <a:cs typeface="Arial" panose="020B0604020202020204" pitchFamily="34" charset="0"/>
              </a:rPr>
              <a:t>Understand the Arts curricula writing process utilized by the Model Districts.</a:t>
            </a:r>
            <a:r>
              <a:rPr lang="en-US" sz="2400" dirty="0">
                <a:latin typeface="Arial" panose="020B0604020202020204" pitchFamily="34" charset="0"/>
                <a:cs typeface="Arial" panose="020B0604020202020204" pitchFamily="34" charset="0"/>
              </a:rPr>
              <a:t>	</a:t>
            </a:r>
            <a:endParaRPr lang="en-US" sz="3600" dirty="0">
              <a:solidFill>
                <a:srgbClr val="0000FF"/>
              </a:solidFill>
              <a:latin typeface="Arial" panose="020B0604020202020204" pitchFamily="34" charset="0"/>
              <a:cs typeface="Arial" panose="020B0604020202020204" pitchFamily="34" charset="0"/>
            </a:endParaRPr>
          </a:p>
        </p:txBody>
      </p:sp>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7" name="Slide Number Placeholder 6"/>
          <p:cNvSpPr>
            <a:spLocks noGrp="1"/>
          </p:cNvSpPr>
          <p:nvPr>
            <p:ph type="sldNum" sz="quarter" idx="12"/>
          </p:nvPr>
        </p:nvSpPr>
        <p:spPr>
          <a:xfrm>
            <a:off x="8239989" y="6582676"/>
            <a:ext cx="426027" cy="346982"/>
          </a:xfrm>
        </p:spPr>
        <p:txBody>
          <a:bodyPr/>
          <a:lstStyle/>
          <a:p>
            <a:fld id="{24F2258D-CF54-2C4E-9726-8648A0B8DDCC}" type="slidenum">
              <a:rPr lang="en-US" smtClean="0"/>
              <a:t>4</a:t>
            </a:fld>
            <a:endParaRPr lang="en-US" dirty="0"/>
          </a:p>
        </p:txBody>
      </p:sp>
      <p:sp>
        <p:nvSpPr>
          <p:cNvPr id="8" name="Title 1"/>
          <p:cNvSpPr txBox="1">
            <a:spLocks/>
          </p:cNvSpPr>
          <p:nvPr/>
        </p:nvSpPr>
        <p:spPr>
          <a:xfrm>
            <a:off x="555913" y="291694"/>
            <a:ext cx="8032173" cy="1043032"/>
          </a:xfrm>
          <a:prstGeom prst="rect">
            <a:avLst/>
          </a:prstGeom>
          <a:ln>
            <a:solidFill>
              <a:srgbClr val="0000FF"/>
            </a:solidFill>
          </a:ln>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00FF"/>
                </a:solidFill>
                <a:latin typeface="Arial"/>
                <a:cs typeface="Arial"/>
              </a:rPr>
              <a:t>Unwrapping the Connecticut Arts Standards: Webinar Targets</a:t>
            </a:r>
          </a:p>
        </p:txBody>
      </p:sp>
    </p:spTree>
    <p:extLst>
      <p:ext uri="{BB962C8B-B14F-4D97-AF65-F5344CB8AC3E}">
        <p14:creationId xmlns:p14="http://schemas.microsoft.com/office/powerpoint/2010/main" val="285168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642" y="1414275"/>
            <a:ext cx="8229600" cy="4464626"/>
          </a:xfrm>
        </p:spPr>
        <p:txBody>
          <a:bodyPr>
            <a:normAutofit/>
          </a:bodyPr>
          <a:lstStyle/>
          <a:p>
            <a:pPr marL="457200" lvl="2" indent="0">
              <a:buNone/>
            </a:pPr>
            <a:r>
              <a:rPr lang="en-US" dirty="0">
                <a:latin typeface="Arial" panose="020B0604020202020204" pitchFamily="34" charset="0"/>
                <a:cs typeface="Arial" panose="020B0604020202020204" pitchFamily="34" charset="0"/>
              </a:rPr>
              <a:t>As a result of Webinar Two, you will:</a:t>
            </a:r>
          </a:p>
          <a:p>
            <a:pPr marL="914400" lvl="2" indent="-457200">
              <a:buAutoNum type="arabicPeriod"/>
            </a:pPr>
            <a:r>
              <a:rPr lang="en-US" dirty="0">
                <a:latin typeface="Arial" panose="020B0604020202020204" pitchFamily="34" charset="0"/>
                <a:cs typeface="Arial" panose="020B0604020202020204" pitchFamily="34" charset="0"/>
              </a:rPr>
              <a:t>Familiarize yourself with the new Connecticut Arts Standards and their implications for instructional shifts and change.</a:t>
            </a:r>
          </a:p>
          <a:p>
            <a:pPr marL="914400" lvl="2" indent="-457200">
              <a:buAutoNum type="arabicPeriod"/>
            </a:pPr>
            <a:r>
              <a:rPr lang="en-US" dirty="0">
                <a:latin typeface="Arial" panose="020B0604020202020204" pitchFamily="34" charset="0"/>
                <a:cs typeface="Arial" panose="020B0604020202020204" pitchFamily="34" charset="0"/>
              </a:rPr>
              <a:t>Following the Model District process, identify the unit to be developed and writing a brief description.</a:t>
            </a:r>
          </a:p>
          <a:p>
            <a:pPr marL="914400" lvl="2" indent="-457200">
              <a:buAutoNum type="arabicPeriod"/>
            </a:pPr>
            <a:r>
              <a:rPr lang="en-US" dirty="0">
                <a:latin typeface="Arial" panose="020B0604020202020204" pitchFamily="34" charset="0"/>
                <a:cs typeface="Arial" panose="020B0604020202020204" pitchFamily="34" charset="0"/>
              </a:rPr>
              <a:t>Select the standards that will specifically address/DRIVE the unit. </a:t>
            </a:r>
          </a:p>
          <a:p>
            <a:pPr marL="914400" lvl="2" indent="-457200">
              <a:buAutoNum type="arabicPeriod"/>
            </a:pPr>
            <a:r>
              <a:rPr lang="en-US" dirty="0">
                <a:latin typeface="Arial" panose="020B0604020202020204" pitchFamily="34" charset="0"/>
                <a:cs typeface="Arial" panose="020B0604020202020204" pitchFamily="34" charset="0"/>
              </a:rPr>
              <a:t>Begin to develop a Model Instructional Unit using </a:t>
            </a:r>
            <a:r>
              <a:rPr lang="en-US" dirty="0">
                <a:latin typeface="Arial" panose="020B0604020202020204" pitchFamily="34" charset="0"/>
                <a:cs typeface="Arial" panose="020B0604020202020204" pitchFamily="34" charset="0"/>
                <a:hlinkClick r:id="rId3" action="ppaction://hlinkfile"/>
              </a:rPr>
              <a:t>Connecticut Arts Standards Model District Templates</a:t>
            </a:r>
            <a:r>
              <a:rPr lang="en-US" dirty="0">
                <a:latin typeface="Arial" panose="020B0604020202020204" pitchFamily="34" charset="0"/>
                <a:cs typeface="Arial" panose="020B0604020202020204" pitchFamily="34" charset="0"/>
              </a:rPr>
              <a:t>.</a:t>
            </a:r>
          </a:p>
        </p:txBody>
      </p:sp>
      <p:pic>
        <p:nvPicPr>
          <p:cNvPr id="4" name="Picture 3" title="CSDE tre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
        <p:nvSpPr>
          <p:cNvPr id="7" name="Slide Number Placeholder 6"/>
          <p:cNvSpPr>
            <a:spLocks noGrp="1"/>
          </p:cNvSpPr>
          <p:nvPr>
            <p:ph type="sldNum" sz="quarter" idx="12"/>
          </p:nvPr>
        </p:nvSpPr>
        <p:spPr>
          <a:xfrm>
            <a:off x="8239989" y="6582676"/>
            <a:ext cx="426027" cy="346982"/>
          </a:xfrm>
        </p:spPr>
        <p:txBody>
          <a:bodyPr/>
          <a:lstStyle/>
          <a:p>
            <a:fld id="{24F2258D-CF54-2C4E-9726-8648A0B8DDCC}" type="slidenum">
              <a:rPr lang="en-US" smtClean="0"/>
              <a:t>5</a:t>
            </a:fld>
            <a:endParaRPr lang="en-US" dirty="0"/>
          </a:p>
        </p:txBody>
      </p:sp>
      <p:sp>
        <p:nvSpPr>
          <p:cNvPr id="8" name="Title 1"/>
          <p:cNvSpPr txBox="1">
            <a:spLocks/>
          </p:cNvSpPr>
          <p:nvPr/>
        </p:nvSpPr>
        <p:spPr>
          <a:xfrm>
            <a:off x="555913" y="291694"/>
            <a:ext cx="8032173" cy="1043032"/>
          </a:xfrm>
          <a:prstGeom prst="rect">
            <a:avLst/>
          </a:prstGeom>
          <a:ln>
            <a:solidFill>
              <a:srgbClr val="0000FF"/>
            </a:solidFill>
          </a:ln>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00FF"/>
                </a:solidFill>
                <a:latin typeface="Arial"/>
                <a:cs typeface="Arial"/>
              </a:rPr>
              <a:t>Unwrapping the Connecticut Arts Standards: Webinar Targets</a:t>
            </a:r>
          </a:p>
        </p:txBody>
      </p:sp>
    </p:spTree>
    <p:extLst>
      <p:ext uri="{BB962C8B-B14F-4D97-AF65-F5344CB8AC3E}">
        <p14:creationId xmlns:p14="http://schemas.microsoft.com/office/powerpoint/2010/main" val="186956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8"/>
          <p:cNvSpPr txBox="1">
            <a:spLocks noGrp="1"/>
          </p:cNvSpPr>
          <p:nvPr>
            <p:ph type="title"/>
          </p:nvPr>
        </p:nvSpPr>
        <p:spPr>
          <a:xfrm>
            <a:off x="457200" y="274638"/>
            <a:ext cx="8229600" cy="1200871"/>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3200"/>
              <a:buFont typeface="Arial"/>
              <a:buNone/>
            </a:pPr>
            <a:r>
              <a:rPr lang="en-US" sz="3200" b="0" i="0" u="none" strike="noStrike" cap="none" dirty="0">
                <a:solidFill>
                  <a:srgbClr val="0000FF"/>
                </a:solidFill>
                <a:latin typeface="Arial"/>
                <a:ea typeface="Arial"/>
                <a:cs typeface="Arial"/>
                <a:sym typeface="Arial"/>
              </a:rPr>
              <a:t>Connecticut Arts Standards: Building a Foundation for Curriculum Development</a:t>
            </a:r>
            <a:endParaRPr sz="3200" b="0" i="0" u="none" strike="noStrike" cap="none" dirty="0">
              <a:solidFill>
                <a:srgbClr val="FF0000"/>
              </a:solidFill>
              <a:latin typeface="Arial"/>
              <a:ea typeface="Arial"/>
              <a:cs typeface="Arial"/>
              <a:sym typeface="Arial"/>
            </a:endParaRPr>
          </a:p>
        </p:txBody>
      </p:sp>
      <p:pic>
        <p:nvPicPr>
          <p:cNvPr id="262" name="Google Shape;262;p28" title="CSDE tree logo"/>
          <p:cNvPicPr preferRelativeResize="0"/>
          <p:nvPr/>
        </p:nvPicPr>
        <p:blipFill rotWithShape="1">
          <a:blip r:embed="rId3">
            <a:alphaModFix/>
          </a:blip>
          <a:srcRect/>
          <a:stretch/>
        </p:blipFill>
        <p:spPr>
          <a:xfrm>
            <a:off x="206311" y="5769749"/>
            <a:ext cx="1096963" cy="832417"/>
          </a:xfrm>
          <a:prstGeom prst="rect">
            <a:avLst/>
          </a:prstGeom>
          <a:noFill/>
          <a:ln>
            <a:noFill/>
          </a:ln>
        </p:spPr>
      </p:pic>
      <p:cxnSp>
        <p:nvCxnSpPr>
          <p:cNvPr id="263" name="Google Shape;263;p28"/>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264" name="Google Shape;264;p28"/>
          <p:cNvSpPr txBox="1"/>
          <p:nvPr/>
        </p:nvSpPr>
        <p:spPr>
          <a:xfrm>
            <a:off x="4716939" y="6373769"/>
            <a:ext cx="4220006"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sz="1400" b="0" i="0" u="none" strike="noStrike" cap="none">
              <a:solidFill>
                <a:srgbClr val="000000"/>
              </a:solidFill>
              <a:latin typeface="Arial"/>
              <a:ea typeface="Arial"/>
              <a:cs typeface="Arial"/>
              <a:sym typeface="Arial"/>
            </a:endParaRPr>
          </a:p>
        </p:txBody>
      </p:sp>
      <p:sp>
        <p:nvSpPr>
          <p:cNvPr id="265" name="Google Shape;265;p28"/>
          <p:cNvSpPr txBox="1">
            <a:spLocks noGrp="1"/>
          </p:cNvSpPr>
          <p:nvPr>
            <p:ph type="sldNum" idx="12"/>
          </p:nvPr>
        </p:nvSpPr>
        <p:spPr>
          <a:xfrm>
            <a:off x="8167254" y="6612748"/>
            <a:ext cx="519545" cy="25583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888888"/>
                </a:solidFill>
                <a:latin typeface="Calibri"/>
                <a:ea typeface="Calibri"/>
                <a:cs typeface="Calibri"/>
                <a:sym typeface="Calibri"/>
              </a:rPr>
              <a:t>6</a:t>
            </a:fld>
            <a:endParaRPr sz="1200">
              <a:solidFill>
                <a:srgbClr val="888888"/>
              </a:solidFill>
              <a:latin typeface="Calibri"/>
              <a:ea typeface="Calibri"/>
              <a:cs typeface="Calibri"/>
              <a:sym typeface="Calibri"/>
            </a:endParaRPr>
          </a:p>
        </p:txBody>
      </p:sp>
      <p:sp>
        <p:nvSpPr>
          <p:cNvPr id="266" name="Google Shape;266;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0" i="0" u="none" strike="noStrike" cap="none" dirty="0">
                <a:solidFill>
                  <a:schemeClr val="dk1"/>
                </a:solidFill>
                <a:latin typeface="Arial" panose="020B0604020202020204" pitchFamily="34" charset="0"/>
                <a:ea typeface="Calibri"/>
                <a:cs typeface="Arial" panose="020B0604020202020204" pitchFamily="34" charset="0"/>
                <a:sym typeface="Calibri"/>
              </a:rPr>
              <a:t>Step One of the Process:</a:t>
            </a:r>
            <a:endParaRPr sz="2400" dirty="0">
              <a:latin typeface="Arial" panose="020B0604020202020204" pitchFamily="34" charset="0"/>
              <a:cs typeface="Arial" panose="020B0604020202020204" pitchFamily="34" charset="0"/>
            </a:endParaRPr>
          </a:p>
          <a:p>
            <a:pPr marL="0" marR="0" lvl="0" indent="0" algn="l" rtl="0">
              <a:lnSpc>
                <a:spcPct val="100000"/>
              </a:lnSpc>
              <a:spcBef>
                <a:spcPts val="640"/>
              </a:spcBef>
              <a:spcAft>
                <a:spcPts val="0"/>
              </a:spcAft>
              <a:buClr>
                <a:schemeClr val="dk1"/>
              </a:buClr>
              <a:buSzPts val="3200"/>
              <a:buFont typeface="Arial"/>
              <a:buNone/>
            </a:pPr>
            <a:r>
              <a:rPr lang="en-US" sz="2400" b="0" i="0" u="none" strike="noStrike" cap="none" dirty="0">
                <a:solidFill>
                  <a:schemeClr val="dk1"/>
                </a:solidFill>
                <a:latin typeface="Arial" panose="020B0604020202020204" pitchFamily="34" charset="0"/>
                <a:ea typeface="Calibri"/>
                <a:cs typeface="Arial" panose="020B0604020202020204" pitchFamily="34" charset="0"/>
                <a:sym typeface="Calibri"/>
              </a:rPr>
              <a:t>UBD Standards Based Unit Development</a:t>
            </a:r>
            <a:endParaRPr sz="2400" dirty="0">
              <a:latin typeface="Arial" panose="020B0604020202020204" pitchFamily="34" charset="0"/>
              <a:cs typeface="Arial" panose="020B0604020202020204" pitchFamily="34" charset="0"/>
            </a:endParaRPr>
          </a:p>
        </p:txBody>
      </p:sp>
      <p:pic>
        <p:nvPicPr>
          <p:cNvPr id="267" name="Google Shape;267;p28"/>
          <p:cNvPicPr preferRelativeResize="0"/>
          <p:nvPr/>
        </p:nvPicPr>
        <p:blipFill rotWithShape="1">
          <a:blip r:embed="rId4">
            <a:alphaModFix/>
          </a:blip>
          <a:srcRect/>
          <a:stretch/>
        </p:blipFill>
        <p:spPr>
          <a:xfrm>
            <a:off x="2146661" y="3157029"/>
            <a:ext cx="4385727" cy="2821947"/>
          </a:xfrm>
          <a:prstGeom prst="rect">
            <a:avLst/>
          </a:prstGeom>
          <a:noFill/>
          <a:ln w="28575" cap="flat" cmpd="sng">
            <a:solidFill>
              <a:schemeClr val="dk1"/>
            </a:solidFill>
            <a:prstDash val="solid"/>
            <a:round/>
            <a:headEnd type="none" w="sm" len="sm"/>
            <a:tailEnd type="none" w="sm" len="sm"/>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842502" y="1973780"/>
            <a:ext cx="2486656" cy="4538488"/>
          </a:xfrm>
          <a:prstGeom prst="rect">
            <a:avLst/>
          </a:prstGeom>
        </p:spPr>
      </p:pic>
    </p:spTree>
    <p:extLst>
      <p:ext uri="{BB962C8B-B14F-4D97-AF65-F5344CB8AC3E}">
        <p14:creationId xmlns:p14="http://schemas.microsoft.com/office/powerpoint/2010/main" val="159502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6735"/>
          </a:xfrm>
          <a:ln>
            <a:solidFill>
              <a:srgbClr val="0000FF"/>
            </a:solidFill>
          </a:ln>
        </p:spPr>
        <p:txBody>
          <a:bodyPr>
            <a:noAutofit/>
          </a:bodyPr>
          <a:lstStyle/>
          <a:p>
            <a:r>
              <a:rPr lang="en-US" sz="3600" dirty="0">
                <a:solidFill>
                  <a:srgbClr val="0000FF"/>
                </a:solidFill>
                <a:latin typeface="Arial"/>
                <a:cs typeface="Arial"/>
              </a:rPr>
              <a:t>Linking the Standards to Practice: Creating an Instructional Unit of Study</a:t>
            </a:r>
          </a:p>
        </p:txBody>
      </p:sp>
      <p:sp>
        <p:nvSpPr>
          <p:cNvPr id="3" name="Content Placeholder 2"/>
          <p:cNvSpPr>
            <a:spLocks noGrp="1"/>
          </p:cNvSpPr>
          <p:nvPr>
            <p:ph sz="half" idx="2"/>
          </p:nvPr>
        </p:nvSpPr>
        <p:spPr>
          <a:xfrm>
            <a:off x="457200" y="1920421"/>
            <a:ext cx="8229600" cy="3951288"/>
          </a:xfrm>
          <a:ln>
            <a:noFill/>
          </a:ln>
        </p:spPr>
        <p:txBody>
          <a:bodyPr>
            <a:normAutofit/>
          </a:bodyPr>
          <a:lstStyle/>
          <a:p>
            <a:pPr marL="0" indent="0">
              <a:buNone/>
            </a:pPr>
            <a:r>
              <a:rPr lang="en-US" dirty="0">
                <a:latin typeface="Arial" panose="020B0604020202020204" pitchFamily="34" charset="0"/>
                <a:cs typeface="Arial" panose="020B0604020202020204" pitchFamily="34" charset="0"/>
              </a:rPr>
              <a:t>FOUR STEPS:</a:t>
            </a:r>
          </a:p>
          <a:p>
            <a:pPr marL="514350" indent="-514350">
              <a:buFont typeface="Arial"/>
              <a:buAutoNum type="arabicPeriod"/>
            </a:pPr>
            <a:r>
              <a:rPr lang="en-US" dirty="0">
                <a:latin typeface="Arial" panose="020B0604020202020204" pitchFamily="34" charset="0"/>
                <a:cs typeface="Arial" panose="020B0604020202020204" pitchFamily="34" charset="0"/>
              </a:rPr>
              <a:t>Select the grade level and course content to be written/revised.</a:t>
            </a:r>
          </a:p>
          <a:p>
            <a:pPr marL="514350" indent="-514350">
              <a:buFont typeface="Arial"/>
              <a:buAutoNum type="arabicPeriod"/>
            </a:pPr>
            <a:r>
              <a:rPr lang="en-US" dirty="0">
                <a:latin typeface="Arial" panose="020B0604020202020204" pitchFamily="34" charset="0"/>
                <a:cs typeface="Arial" panose="020B0604020202020204" pitchFamily="34" charset="0"/>
              </a:rPr>
              <a:t>Select a unit/lesson which has been successful in increasing student learning and outcomes.</a:t>
            </a:r>
          </a:p>
          <a:p>
            <a:pPr marL="514350" indent="-514350">
              <a:buFont typeface="Arial"/>
              <a:buAutoNum type="arabicPeriod"/>
            </a:pPr>
            <a:r>
              <a:rPr lang="en-US" dirty="0">
                <a:latin typeface="Arial" panose="020B0604020202020204" pitchFamily="34" charset="0"/>
                <a:cs typeface="Arial" panose="020B0604020202020204" pitchFamily="34" charset="0"/>
              </a:rPr>
              <a:t>Write a brief description of the unit.</a:t>
            </a:r>
          </a:p>
          <a:p>
            <a:pPr marL="514350" indent="-514350">
              <a:buFont typeface="Arial"/>
              <a:buAutoNum type="arabicPeriod"/>
            </a:pPr>
            <a:r>
              <a:rPr lang="en-US" dirty="0">
                <a:latin typeface="Arial" panose="020B0604020202020204" pitchFamily="34" charset="0"/>
                <a:cs typeface="Arial" panose="020B0604020202020204" pitchFamily="34" charset="0"/>
              </a:rPr>
              <a:t>Select the appropriate grade level specific Content-based Performance Standards that drive and align with this unit.</a:t>
            </a:r>
          </a:p>
          <a:p>
            <a:pPr marL="514350" indent="-514350">
              <a:buFont typeface="Arial"/>
              <a:buAutoNum type="arabicPeriod"/>
            </a:pPr>
            <a:endParaRPr lang="en-US" dirty="0">
              <a:latin typeface="Arial" panose="020B0604020202020204" pitchFamily="34" charset="0"/>
              <a:cs typeface="Arial" panose="020B0604020202020204" pitchFamily="34" charset="0"/>
            </a:endParaRPr>
          </a:p>
          <a:p>
            <a:pPr marL="82296" lvl="1" indent="0">
              <a:spcBef>
                <a:spcPts val="0"/>
              </a:spcBef>
              <a:buSzPct val="80000"/>
              <a:buNone/>
            </a:pPr>
            <a:endParaRPr lang="en-US" sz="2400" dirty="0"/>
          </a:p>
        </p:txBody>
      </p:sp>
      <p:sp>
        <p:nvSpPr>
          <p:cNvPr id="7" name="Slide Number Placeholder 6"/>
          <p:cNvSpPr>
            <a:spLocks noGrp="1"/>
          </p:cNvSpPr>
          <p:nvPr>
            <p:ph type="sldNum" sz="quarter" idx="12"/>
          </p:nvPr>
        </p:nvSpPr>
        <p:spPr/>
        <p:txBody>
          <a:bodyPr/>
          <a:lstStyle/>
          <a:p>
            <a:fld id="{24F2258D-CF54-2C4E-9726-8648A0B8DDCC}" type="slidenum">
              <a:rPr lang="en-US" smtClean="0"/>
              <a:t>7</a:t>
            </a:fld>
            <a:endParaRPr lang="en-US" dirty="0"/>
          </a:p>
        </p:txBody>
      </p:sp>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03274" y="6356351"/>
            <a:ext cx="7633671"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426369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E08C2C-0ECF-B941-B1B0-338B1AC6EC83}"/>
              </a:ext>
            </a:extLst>
          </p:cNvPr>
          <p:cNvSpPr>
            <a:spLocks noGrp="1"/>
          </p:cNvSpPr>
          <p:nvPr>
            <p:ph type="sldNum" sz="quarter" idx="12"/>
          </p:nvPr>
        </p:nvSpPr>
        <p:spPr/>
        <p:txBody>
          <a:bodyPr/>
          <a:lstStyle/>
          <a:p>
            <a:fld id="{24F2258D-CF54-2C4E-9726-8648A0B8DDCC}" type="slidenum">
              <a:rPr lang="en-US" smtClean="0"/>
              <a:t>8</a:t>
            </a:fld>
            <a:endParaRPr lang="en-US"/>
          </a:p>
        </p:txBody>
      </p:sp>
      <p:sp>
        <p:nvSpPr>
          <p:cNvPr id="4" name="TextBox 3">
            <a:extLst>
              <a:ext uri="{FF2B5EF4-FFF2-40B4-BE49-F238E27FC236}">
                <a16:creationId xmlns:a16="http://schemas.microsoft.com/office/drawing/2014/main" id="{066EFF51-C1A1-214C-B18B-78E899344CAC}"/>
              </a:ext>
            </a:extLst>
          </p:cNvPr>
          <p:cNvSpPr txBox="1"/>
          <p:nvPr/>
        </p:nvSpPr>
        <p:spPr>
          <a:xfrm>
            <a:off x="1127760" y="335280"/>
            <a:ext cx="7291025" cy="523220"/>
          </a:xfrm>
          <a:prstGeom prst="rect">
            <a:avLst/>
          </a:prstGeom>
          <a:noFill/>
        </p:spPr>
        <p:txBody>
          <a:bodyPr wrap="square" rtlCol="0">
            <a:spAutoFit/>
          </a:bodyPr>
          <a:lstStyle/>
          <a:p>
            <a:r>
              <a:rPr lang="en-US" sz="2800" b="1" dirty="0">
                <a:solidFill>
                  <a:srgbClr val="0000FF"/>
                </a:solidFill>
                <a:latin typeface="Arial" panose="020B0604020202020204" pitchFamily="34" charset="0"/>
                <a:cs typeface="Arial" panose="020B0604020202020204" pitchFamily="34" charset="0"/>
              </a:rPr>
              <a:t>CAST MODEL DISTRICT UNIT TEMPLATE</a:t>
            </a:r>
          </a:p>
        </p:txBody>
      </p:sp>
      <p:pic>
        <p:nvPicPr>
          <p:cNvPr id="5" name="Picture 4" title="CSDE tree logo">
            <a:extLst>
              <a:ext uri="{FF2B5EF4-FFF2-40B4-BE49-F238E27FC236}">
                <a16:creationId xmlns:a16="http://schemas.microsoft.com/office/drawing/2014/main" id="{429FAB15-7F41-1E40-BE62-5199D3429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sp>
        <p:nvSpPr>
          <p:cNvPr id="6" name="TextBox 5">
            <a:extLst>
              <a:ext uri="{FF2B5EF4-FFF2-40B4-BE49-F238E27FC236}">
                <a16:creationId xmlns:a16="http://schemas.microsoft.com/office/drawing/2014/main" id="{977545A9-BD27-7049-A292-35CC79E8933A}"/>
              </a:ext>
            </a:extLst>
          </p:cNvPr>
          <p:cNvSpPr txBox="1"/>
          <p:nvPr/>
        </p:nvSpPr>
        <p:spPr>
          <a:xfrm>
            <a:off x="1303274" y="6356351"/>
            <a:ext cx="7633671"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graphicFrame>
        <p:nvGraphicFramePr>
          <p:cNvPr id="3" name="Table 2"/>
          <p:cNvGraphicFramePr>
            <a:graphicFrameLocks noGrp="1"/>
          </p:cNvGraphicFramePr>
          <p:nvPr>
            <p:extLst>
              <p:ext uri="{D42A27DB-BD31-4B8C-83A1-F6EECF244321}">
                <p14:modId xmlns:p14="http://schemas.microsoft.com/office/powerpoint/2010/main" val="495478052"/>
              </p:ext>
            </p:extLst>
          </p:nvPr>
        </p:nvGraphicFramePr>
        <p:xfrm>
          <a:off x="457200" y="991893"/>
          <a:ext cx="8229600" cy="4635532"/>
        </p:xfrm>
        <a:graphic>
          <a:graphicData uri="http://schemas.openxmlformats.org/drawingml/2006/table">
            <a:tbl>
              <a:tblPr firstRow="1" firstCol="1" bandRow="1">
                <a:tableStyleId>{93296810-A885-4BE3-A3E7-6D5BEEA58F35}</a:tableStyleId>
              </a:tblPr>
              <a:tblGrid>
                <a:gridCol w="3066288">
                  <a:extLst>
                    <a:ext uri="{9D8B030D-6E8A-4147-A177-3AD203B41FA5}">
                      <a16:colId xmlns:a16="http://schemas.microsoft.com/office/drawing/2014/main" val="1848516649"/>
                    </a:ext>
                  </a:extLst>
                </a:gridCol>
                <a:gridCol w="2581656">
                  <a:extLst>
                    <a:ext uri="{9D8B030D-6E8A-4147-A177-3AD203B41FA5}">
                      <a16:colId xmlns:a16="http://schemas.microsoft.com/office/drawing/2014/main" val="1961338509"/>
                    </a:ext>
                  </a:extLst>
                </a:gridCol>
                <a:gridCol w="2581656">
                  <a:extLst>
                    <a:ext uri="{9D8B030D-6E8A-4147-A177-3AD203B41FA5}">
                      <a16:colId xmlns:a16="http://schemas.microsoft.com/office/drawing/2014/main" val="3120515328"/>
                    </a:ext>
                  </a:extLst>
                </a:gridCol>
              </a:tblGrid>
              <a:tr h="511749">
                <a:tc>
                  <a:txBody>
                    <a:bodyPr/>
                    <a:lstStyle/>
                    <a:p>
                      <a:pPr marL="0" marR="0">
                        <a:lnSpc>
                          <a:spcPct val="107000"/>
                        </a:lnSpc>
                        <a:spcBef>
                          <a:spcPts val="0"/>
                        </a:spcBef>
                        <a:spcAft>
                          <a:spcPts val="800"/>
                        </a:spcAft>
                      </a:pPr>
                      <a:r>
                        <a:rPr lang="en-US" sz="1700" dirty="0">
                          <a:solidFill>
                            <a:schemeClr val="tx1"/>
                          </a:solidFill>
                          <a:effectLst/>
                        </a:rPr>
                        <a:t>Unit Title: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7" marR="65837" marT="9144"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800"/>
                        </a:spcAft>
                      </a:pPr>
                      <a:r>
                        <a:rPr lang="en-US" sz="1700" dirty="0">
                          <a:solidFill>
                            <a:schemeClr val="tx1"/>
                          </a:solidFill>
                          <a:effectLst/>
                        </a:rPr>
                        <a:t>Subject: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7" marR="65837" marT="9144"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800"/>
                        </a:spcAft>
                      </a:pPr>
                      <a:r>
                        <a:rPr lang="en-US" sz="1700">
                          <a:solidFill>
                            <a:schemeClr val="tx1"/>
                          </a:solidFill>
                          <a:effectLst/>
                        </a:rPr>
                        <a:t>  Grade Level/Course: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57866176"/>
                  </a:ext>
                </a:extLst>
              </a:tr>
              <a:tr h="382170">
                <a:tc gridSpan="3">
                  <a:txBody>
                    <a:bodyPr/>
                    <a:lstStyle/>
                    <a:p>
                      <a:pPr marL="0" marR="0">
                        <a:lnSpc>
                          <a:spcPct val="107000"/>
                        </a:lnSpc>
                        <a:spcBef>
                          <a:spcPts val="0"/>
                        </a:spcBef>
                        <a:spcAft>
                          <a:spcPts val="800"/>
                        </a:spcAft>
                      </a:pPr>
                      <a:r>
                        <a:rPr lang="en-US" sz="1700" dirty="0">
                          <a:solidFill>
                            <a:schemeClr val="tx1"/>
                          </a:solidFill>
                          <a:effectLst/>
                        </a:rPr>
                        <a:t>School/Teachers: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7" marR="65837" marT="9144"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4296465"/>
                  </a:ext>
                </a:extLst>
              </a:tr>
              <a:tr h="1378759">
                <a:tc gridSpan="3">
                  <a:txBody>
                    <a:bodyPr/>
                    <a:lstStyle/>
                    <a:p>
                      <a:pPr marL="0" marR="0">
                        <a:lnSpc>
                          <a:spcPct val="107000"/>
                        </a:lnSpc>
                        <a:spcBef>
                          <a:spcPts val="0"/>
                        </a:spcBef>
                        <a:spcAft>
                          <a:spcPts val="800"/>
                        </a:spcAft>
                      </a:pPr>
                      <a:r>
                        <a:rPr lang="en-US" sz="1700" dirty="0">
                          <a:solidFill>
                            <a:schemeClr val="tx1"/>
                          </a:solidFill>
                          <a:effectLst/>
                        </a:rPr>
                        <a:t>Brief Description of Unit:  Statement pieces-reflecting personal experiences</a:t>
                      </a:r>
                      <a:endParaRPr lang="en-US" sz="1100" dirty="0">
                        <a:solidFill>
                          <a:schemeClr val="tx1"/>
                        </a:solidFill>
                        <a:effectLst/>
                      </a:endParaRPr>
                    </a:p>
                    <a:p>
                      <a:pPr marL="0" marR="0">
                        <a:lnSpc>
                          <a:spcPct val="107000"/>
                        </a:lnSpc>
                        <a:spcBef>
                          <a:spcPts val="0"/>
                        </a:spcBef>
                        <a:spcAft>
                          <a:spcPts val="800"/>
                        </a:spcAft>
                      </a:pPr>
                      <a:r>
                        <a:rPr lang="en-US" sz="1700" dirty="0">
                          <a:solidFill>
                            <a:schemeClr val="tx1"/>
                          </a:solidFill>
                          <a:effectLst/>
                        </a:rPr>
                        <a:t> </a:t>
                      </a:r>
                      <a:endParaRPr lang="en-US" sz="1100" dirty="0">
                        <a:solidFill>
                          <a:schemeClr val="tx1"/>
                        </a:solidFill>
                        <a:effectLst/>
                      </a:endParaRPr>
                    </a:p>
                    <a:p>
                      <a:pPr marL="0" marR="0">
                        <a:lnSpc>
                          <a:spcPct val="107000"/>
                        </a:lnSpc>
                        <a:spcBef>
                          <a:spcPts val="0"/>
                        </a:spcBef>
                        <a:spcAft>
                          <a:spcPts val="800"/>
                        </a:spcAft>
                      </a:pPr>
                      <a:r>
                        <a:rPr lang="en-US" sz="17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7" marR="65837" marT="9144"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1540437"/>
                  </a:ext>
                </a:extLst>
              </a:tr>
              <a:tr h="880464">
                <a:tc gridSpan="3">
                  <a:txBody>
                    <a:bodyPr/>
                    <a:lstStyle/>
                    <a:p>
                      <a:pPr marL="0" marR="0">
                        <a:lnSpc>
                          <a:spcPct val="107000"/>
                        </a:lnSpc>
                        <a:spcBef>
                          <a:spcPts val="0"/>
                        </a:spcBef>
                        <a:spcAft>
                          <a:spcPts val="800"/>
                        </a:spcAft>
                      </a:pPr>
                      <a:r>
                        <a:rPr lang="en-US" sz="1700" dirty="0">
                          <a:solidFill>
                            <a:schemeClr val="tx1"/>
                          </a:solidFill>
                          <a:effectLst/>
                        </a:rPr>
                        <a:t>Standards:</a:t>
                      </a:r>
                      <a:endParaRPr lang="en-US" sz="1100" dirty="0">
                        <a:solidFill>
                          <a:schemeClr val="tx1"/>
                        </a:solidFill>
                        <a:effectLst/>
                      </a:endParaRPr>
                    </a:p>
                    <a:p>
                      <a:pPr marL="0" marR="0">
                        <a:lnSpc>
                          <a:spcPct val="107000"/>
                        </a:lnSpc>
                        <a:spcBef>
                          <a:spcPts val="0"/>
                        </a:spcBef>
                        <a:spcAft>
                          <a:spcPts val="800"/>
                        </a:spcAft>
                      </a:pPr>
                      <a:r>
                        <a:rPr lang="en-US" sz="1700" dirty="0">
                          <a:solidFill>
                            <a:schemeClr val="tx1"/>
                          </a:solidFill>
                          <a:effectLst/>
                        </a:rPr>
                        <a:t>•	Creating:</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7" marR="65837" marT="9144"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5085799"/>
                  </a:ext>
                </a:extLst>
              </a:tr>
              <a:tr h="494130">
                <a:tc gridSpan="3">
                  <a:txBody>
                    <a:bodyPr/>
                    <a:lstStyle/>
                    <a:p>
                      <a:pPr marL="0" marR="0">
                        <a:lnSpc>
                          <a:spcPct val="107000"/>
                        </a:lnSpc>
                        <a:spcBef>
                          <a:spcPts val="0"/>
                        </a:spcBef>
                        <a:spcAft>
                          <a:spcPts val="800"/>
                        </a:spcAft>
                      </a:pPr>
                      <a:r>
                        <a:rPr lang="en-US" sz="1700" dirty="0">
                          <a:solidFill>
                            <a:schemeClr val="tx1"/>
                          </a:solidFill>
                          <a:effectLst/>
                        </a:rPr>
                        <a:t>•	Performing/Presenting:</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7" marR="65837" marT="9144"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3750921"/>
                  </a:ext>
                </a:extLst>
              </a:tr>
              <a:tr h="494130">
                <a:tc gridSpan="3">
                  <a:txBody>
                    <a:bodyPr/>
                    <a:lstStyle/>
                    <a:p>
                      <a:pPr marL="0" marR="0">
                        <a:lnSpc>
                          <a:spcPct val="107000"/>
                        </a:lnSpc>
                        <a:spcBef>
                          <a:spcPts val="0"/>
                        </a:spcBef>
                        <a:spcAft>
                          <a:spcPts val="800"/>
                        </a:spcAft>
                      </a:pPr>
                      <a:r>
                        <a:rPr lang="en-US" sz="1700" dirty="0">
                          <a:solidFill>
                            <a:schemeClr val="tx1"/>
                          </a:solidFill>
                          <a:effectLst/>
                        </a:rPr>
                        <a:t>•	Responding: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7" marR="65837" marT="9144"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4124349"/>
                  </a:ext>
                </a:extLst>
              </a:tr>
              <a:tr h="494130">
                <a:tc gridSpan="3">
                  <a:txBody>
                    <a:bodyPr/>
                    <a:lstStyle/>
                    <a:p>
                      <a:pPr marL="0" marR="0">
                        <a:lnSpc>
                          <a:spcPct val="107000"/>
                        </a:lnSpc>
                        <a:spcBef>
                          <a:spcPts val="0"/>
                        </a:spcBef>
                        <a:spcAft>
                          <a:spcPts val="800"/>
                        </a:spcAft>
                      </a:pPr>
                      <a:r>
                        <a:rPr lang="en-US" sz="1700" dirty="0">
                          <a:solidFill>
                            <a:schemeClr val="tx1"/>
                          </a:solidFill>
                          <a:effectLst/>
                        </a:rPr>
                        <a:t>•	Connecting: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37" marR="65837" marT="9144"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6589967"/>
                  </a:ext>
                </a:extLst>
              </a:tr>
            </a:tbl>
          </a:graphicData>
        </a:graphic>
      </p:graphicFrame>
    </p:spTree>
    <p:extLst>
      <p:ext uri="{BB962C8B-B14F-4D97-AF65-F5344CB8AC3E}">
        <p14:creationId xmlns:p14="http://schemas.microsoft.com/office/powerpoint/2010/main" val="206490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6735"/>
          </a:xfrm>
          <a:ln>
            <a:solidFill>
              <a:srgbClr val="0000FF"/>
            </a:solidFill>
          </a:ln>
        </p:spPr>
        <p:txBody>
          <a:bodyPr>
            <a:noAutofit/>
          </a:bodyPr>
          <a:lstStyle/>
          <a:p>
            <a:r>
              <a:rPr lang="en-US" sz="3600" dirty="0">
                <a:solidFill>
                  <a:srgbClr val="0000FF"/>
                </a:solidFill>
                <a:latin typeface="Arial"/>
                <a:cs typeface="Arial"/>
              </a:rPr>
              <a:t>Linking the Standards to Practice: Creating a Unit of Study</a:t>
            </a:r>
          </a:p>
        </p:txBody>
      </p:sp>
      <p:sp>
        <p:nvSpPr>
          <p:cNvPr id="3" name="Content Placeholder 2"/>
          <p:cNvSpPr>
            <a:spLocks noGrp="1"/>
          </p:cNvSpPr>
          <p:nvPr>
            <p:ph sz="half" idx="2"/>
          </p:nvPr>
        </p:nvSpPr>
        <p:spPr>
          <a:xfrm>
            <a:off x="457200" y="1920421"/>
            <a:ext cx="8229600" cy="3951288"/>
          </a:xfrm>
          <a:ln w="76200">
            <a:solidFill>
              <a:schemeClr val="accent6"/>
            </a:solidFill>
          </a:ln>
        </p:spPr>
        <p:txBody>
          <a:bodyPr>
            <a:normAutofit/>
          </a:bodyPr>
          <a:lstStyle/>
          <a:p>
            <a:pPr marL="0" indent="0">
              <a:buNone/>
            </a:pPr>
            <a:r>
              <a:rPr lang="en-US" dirty="0">
                <a:latin typeface="Arial"/>
                <a:cs typeface="Arial"/>
              </a:rPr>
              <a:t>STEPS ONE and TWO:</a:t>
            </a:r>
            <a:br>
              <a:rPr lang="en-US" dirty="0">
                <a:latin typeface="Arial"/>
                <a:cs typeface="Arial"/>
              </a:rPr>
            </a:br>
            <a:endParaRPr lang="en-US" dirty="0"/>
          </a:p>
          <a:p>
            <a:pPr marL="514350" indent="-514350">
              <a:buFont typeface="Arial"/>
              <a:buAutoNum type="arabicPeriod"/>
            </a:pPr>
            <a:r>
              <a:rPr lang="en-US" dirty="0">
                <a:latin typeface="Arial" panose="020B0604020202020204" pitchFamily="34" charset="0"/>
                <a:cs typeface="Arial" panose="020B0604020202020204" pitchFamily="34" charset="0"/>
              </a:rPr>
              <a:t>Select the grade level and course content to be written/revised.</a:t>
            </a:r>
          </a:p>
          <a:p>
            <a:pPr marL="514350" indent="-514350">
              <a:buFont typeface="Arial"/>
              <a:buAutoNum type="arabicPeriod"/>
            </a:pPr>
            <a:r>
              <a:rPr lang="en-US" dirty="0">
                <a:latin typeface="Arial" panose="020B0604020202020204" pitchFamily="34" charset="0"/>
                <a:cs typeface="Arial" panose="020B0604020202020204" pitchFamily="34" charset="0"/>
              </a:rPr>
              <a:t>Select a unit/lesson which has been successful in increasing student learning and outcomes.</a:t>
            </a:r>
          </a:p>
          <a:p>
            <a:pPr marL="82296" lvl="1" indent="0">
              <a:spcBef>
                <a:spcPts val="0"/>
              </a:spcBef>
              <a:buSzPct val="80000"/>
              <a:buNone/>
            </a:pPr>
            <a:endParaRPr lang="en-US" sz="2400" dirty="0"/>
          </a:p>
        </p:txBody>
      </p:sp>
      <p:sp>
        <p:nvSpPr>
          <p:cNvPr id="7" name="Slide Number Placeholder 6"/>
          <p:cNvSpPr>
            <a:spLocks noGrp="1"/>
          </p:cNvSpPr>
          <p:nvPr>
            <p:ph type="sldNum" sz="quarter" idx="12"/>
          </p:nvPr>
        </p:nvSpPr>
        <p:spPr/>
        <p:txBody>
          <a:bodyPr/>
          <a:lstStyle/>
          <a:p>
            <a:fld id="{24F2258D-CF54-2C4E-9726-8648A0B8DDCC}" type="slidenum">
              <a:rPr lang="en-US" smtClean="0"/>
              <a:t>9</a:t>
            </a:fld>
            <a:endParaRPr lang="en-US" dirty="0"/>
          </a:p>
        </p:txBody>
      </p:sp>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668813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ba33abc4-795c-48e8-afe1-9a0bbda6e94a"/>
</p:tagLst>
</file>

<file path=ppt/theme/theme1.xml><?xml version="1.0" encoding="utf-8"?>
<a:theme xmlns:a="http://schemas.openxmlformats.org/drawingml/2006/main" name="CSDE_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SDE_ppt_template1</Template>
  <TotalTime>10377</TotalTime>
  <Words>3049</Words>
  <Application>Microsoft Office PowerPoint</Application>
  <PresentationFormat>On-screen Show (4:3)</PresentationFormat>
  <Paragraphs>273</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Calibri</vt:lpstr>
      <vt:lpstr>Symbol</vt:lpstr>
      <vt:lpstr>Times</vt:lpstr>
      <vt:lpstr>Times New Roman</vt:lpstr>
      <vt:lpstr>CSDE_ppt_template1</vt:lpstr>
      <vt:lpstr>Custom Design</vt:lpstr>
      <vt:lpstr>CONNECTICUT STATE DEPARTMENT OF EDUCATION  </vt:lpstr>
      <vt:lpstr>Introductions</vt:lpstr>
      <vt:lpstr>PowerPoint Presentation</vt:lpstr>
      <vt:lpstr>PowerPoint Presentation</vt:lpstr>
      <vt:lpstr>PowerPoint Presentation</vt:lpstr>
      <vt:lpstr>Connecticut Arts Standards: Building a Foundation for Curriculum Development</vt:lpstr>
      <vt:lpstr>Linking the Standards to Practice: Creating an Instructional Unit of Study</vt:lpstr>
      <vt:lpstr>PowerPoint Presentation</vt:lpstr>
      <vt:lpstr>Linking the Standards to Practice: Creating a Unit of Study</vt:lpstr>
      <vt:lpstr>Linking the Standards to Practice: Creating a Unit of Study</vt:lpstr>
      <vt:lpstr>Linking the Standards to Practice: Creating a Unit of Study</vt:lpstr>
      <vt:lpstr>PowerPoint Presentation</vt:lpstr>
      <vt:lpstr>PowerPoint Presentation</vt:lpstr>
      <vt:lpstr>PowerPoint Presentation</vt:lpstr>
      <vt:lpstr>Connecticut Model Districts</vt:lpstr>
      <vt:lpstr>Review and Update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Hickey, Melissa</dc:creator>
  <cp:lastModifiedBy>Hickey, Melissa</cp:lastModifiedBy>
  <cp:revision>209</cp:revision>
  <cp:lastPrinted>2018-03-22T13:19:52Z</cp:lastPrinted>
  <dcterms:created xsi:type="dcterms:W3CDTF">2016-10-25T18:16:59Z</dcterms:created>
  <dcterms:modified xsi:type="dcterms:W3CDTF">2019-03-08T15:21:06Z</dcterms:modified>
</cp:coreProperties>
</file>